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4" r:id="rId7"/>
    <p:sldId id="265" r:id="rId8"/>
    <p:sldId id="261" r:id="rId9"/>
    <p:sldId id="262" r:id="rId10"/>
    <p:sldId id="263"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p:txBody>
          <a:bodyPr lIns="0" tIns="0" rIns="0" bIns="0"/>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rgbClr val="9D0000"/>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1400" b="0" i="0">
                <a:solidFill>
                  <a:srgbClr val="8D6246"/>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p:txBody>
          <a:bodyPr lIns="0" tIns="0" rIns="0" bIns="0"/>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CD3"/>
          </a:solidFill>
        </p:spPr>
        <p:txBody>
          <a:bodyPr wrap="square" lIns="0" tIns="0" rIns="0" bIns="0" rtlCol="0"/>
          <a:lstStyle/>
          <a:p>
            <a:endParaRPr/>
          </a:p>
        </p:txBody>
      </p:sp>
      <p:sp>
        <p:nvSpPr>
          <p:cNvPr id="17" name="bg object 17"/>
          <p:cNvSpPr/>
          <p:nvPr/>
        </p:nvSpPr>
        <p:spPr>
          <a:xfrm>
            <a:off x="8299704" y="5998464"/>
            <a:ext cx="239395" cy="320040"/>
          </a:xfrm>
          <a:custGeom>
            <a:avLst/>
            <a:gdLst/>
            <a:ahLst/>
            <a:cxnLst/>
            <a:rect l="l" t="t" r="r" b="b"/>
            <a:pathLst>
              <a:path w="239395" h="320039">
                <a:moveTo>
                  <a:pt x="0" y="160020"/>
                </a:moveTo>
                <a:lnTo>
                  <a:pt x="6102" y="109440"/>
                </a:lnTo>
                <a:lnTo>
                  <a:pt x="23091" y="65513"/>
                </a:lnTo>
                <a:lnTo>
                  <a:pt x="48993" y="30873"/>
                </a:lnTo>
                <a:lnTo>
                  <a:pt x="81832" y="8157"/>
                </a:lnTo>
                <a:lnTo>
                  <a:pt x="119634" y="0"/>
                </a:lnTo>
                <a:lnTo>
                  <a:pt x="157435" y="8157"/>
                </a:lnTo>
                <a:lnTo>
                  <a:pt x="190274" y="30873"/>
                </a:lnTo>
                <a:lnTo>
                  <a:pt x="216176" y="65513"/>
                </a:lnTo>
                <a:lnTo>
                  <a:pt x="233165" y="109440"/>
                </a:lnTo>
                <a:lnTo>
                  <a:pt x="239268" y="160020"/>
                </a:lnTo>
                <a:lnTo>
                  <a:pt x="233165" y="210599"/>
                </a:lnTo>
                <a:lnTo>
                  <a:pt x="216176" y="254526"/>
                </a:lnTo>
                <a:lnTo>
                  <a:pt x="190274" y="289166"/>
                </a:lnTo>
                <a:lnTo>
                  <a:pt x="157435" y="311882"/>
                </a:lnTo>
                <a:lnTo>
                  <a:pt x="119634" y="320040"/>
                </a:lnTo>
                <a:lnTo>
                  <a:pt x="81832" y="311882"/>
                </a:lnTo>
                <a:lnTo>
                  <a:pt x="48993" y="289166"/>
                </a:lnTo>
                <a:lnTo>
                  <a:pt x="23091" y="254526"/>
                </a:lnTo>
                <a:lnTo>
                  <a:pt x="6102" y="210599"/>
                </a:lnTo>
                <a:lnTo>
                  <a:pt x="0" y="160020"/>
                </a:lnTo>
                <a:close/>
              </a:path>
            </a:pathLst>
          </a:custGeom>
          <a:ln w="6350">
            <a:solidFill>
              <a:srgbClr val="8D624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1900427" y="1091183"/>
            <a:ext cx="5343144" cy="5174449"/>
          </a:xfrm>
          <a:prstGeom prst="rect">
            <a:avLst/>
          </a:prstGeom>
        </p:spPr>
      </p:pic>
      <p:sp>
        <p:nvSpPr>
          <p:cNvPr id="2" name="Holder 2"/>
          <p:cNvSpPr>
            <a:spLocks noGrp="1"/>
          </p:cNvSpPr>
          <p:nvPr>
            <p:ph type="title"/>
          </p:nvPr>
        </p:nvSpPr>
        <p:spPr/>
        <p:txBody>
          <a:bodyPr lIns="0" tIns="0" rIns="0" bIns="0"/>
          <a:lstStyle>
            <a:lvl1pPr>
              <a:defRPr sz="2400" b="1" i="0" u="sng">
                <a:solidFill>
                  <a:srgbClr val="9D0000"/>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7" name="Holder 7"/>
          <p:cNvSpPr>
            <a:spLocks noGrp="1"/>
          </p:cNvSpPr>
          <p:nvPr>
            <p:ph type="sldNum" sz="quarter" idx="7"/>
          </p:nvPr>
        </p:nvSpPr>
        <p:spPr/>
        <p:txBody>
          <a:bodyPr lIns="0" tIns="0" rIns="0" bIns="0"/>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rgbClr val="9D0000"/>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5" name="Holder 5"/>
          <p:cNvSpPr>
            <a:spLocks noGrp="1"/>
          </p:cNvSpPr>
          <p:nvPr>
            <p:ph type="sldNum" sz="quarter" idx="7"/>
          </p:nvPr>
        </p:nvSpPr>
        <p:spPr/>
        <p:txBody>
          <a:bodyPr lIns="0" tIns="0" rIns="0" bIns="0"/>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CD3"/>
          </a:solidFill>
        </p:spPr>
        <p:txBody>
          <a:bodyPr wrap="square" lIns="0" tIns="0" rIns="0" bIns="0" rtlCol="0"/>
          <a:lstStyle/>
          <a:p>
            <a:endParaRPr/>
          </a:p>
        </p:txBody>
      </p:sp>
      <p:sp>
        <p:nvSpPr>
          <p:cNvPr id="17" name="bg object 17"/>
          <p:cNvSpPr/>
          <p:nvPr/>
        </p:nvSpPr>
        <p:spPr>
          <a:xfrm>
            <a:off x="8299704" y="5998464"/>
            <a:ext cx="239395" cy="320040"/>
          </a:xfrm>
          <a:custGeom>
            <a:avLst/>
            <a:gdLst/>
            <a:ahLst/>
            <a:cxnLst/>
            <a:rect l="l" t="t" r="r" b="b"/>
            <a:pathLst>
              <a:path w="239395" h="320039">
                <a:moveTo>
                  <a:pt x="0" y="160020"/>
                </a:moveTo>
                <a:lnTo>
                  <a:pt x="6102" y="109440"/>
                </a:lnTo>
                <a:lnTo>
                  <a:pt x="23091" y="65513"/>
                </a:lnTo>
                <a:lnTo>
                  <a:pt x="48993" y="30873"/>
                </a:lnTo>
                <a:lnTo>
                  <a:pt x="81832" y="8157"/>
                </a:lnTo>
                <a:lnTo>
                  <a:pt x="119634" y="0"/>
                </a:lnTo>
                <a:lnTo>
                  <a:pt x="157435" y="8157"/>
                </a:lnTo>
                <a:lnTo>
                  <a:pt x="190274" y="30873"/>
                </a:lnTo>
                <a:lnTo>
                  <a:pt x="216176" y="65513"/>
                </a:lnTo>
                <a:lnTo>
                  <a:pt x="233165" y="109440"/>
                </a:lnTo>
                <a:lnTo>
                  <a:pt x="239268" y="160020"/>
                </a:lnTo>
                <a:lnTo>
                  <a:pt x="233165" y="210599"/>
                </a:lnTo>
                <a:lnTo>
                  <a:pt x="216176" y="254526"/>
                </a:lnTo>
                <a:lnTo>
                  <a:pt x="190274" y="289166"/>
                </a:lnTo>
                <a:lnTo>
                  <a:pt x="157435" y="311882"/>
                </a:lnTo>
                <a:lnTo>
                  <a:pt x="119634" y="320040"/>
                </a:lnTo>
                <a:lnTo>
                  <a:pt x="81832" y="311882"/>
                </a:lnTo>
                <a:lnTo>
                  <a:pt x="48993" y="289166"/>
                </a:lnTo>
                <a:lnTo>
                  <a:pt x="23091" y="254526"/>
                </a:lnTo>
                <a:lnTo>
                  <a:pt x="6102" y="210599"/>
                </a:lnTo>
                <a:lnTo>
                  <a:pt x="0" y="160020"/>
                </a:lnTo>
                <a:close/>
              </a:path>
            </a:pathLst>
          </a:custGeom>
          <a:ln w="6350">
            <a:solidFill>
              <a:srgbClr val="8D624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0"/>
            <a:ext cx="9143999" cy="6857997"/>
          </a:xfrm>
          <a:prstGeom prst="rect">
            <a:avLst/>
          </a:prstGeom>
        </p:spPr>
      </p:pic>
      <p:pic>
        <p:nvPicPr>
          <p:cNvPr id="19" name="bg object 19"/>
          <p:cNvPicPr/>
          <p:nvPr/>
        </p:nvPicPr>
        <p:blipFill>
          <a:blip r:embed="rId3" cstate="print"/>
          <a:stretch>
            <a:fillRect/>
          </a:stretch>
        </p:blipFill>
        <p:spPr>
          <a:xfrm>
            <a:off x="2452115" y="0"/>
            <a:ext cx="4959096" cy="6857997"/>
          </a:xfrm>
          <a:prstGeom prst="rect">
            <a:avLst/>
          </a:prstGeom>
        </p:spPr>
      </p:pic>
      <p:sp>
        <p:nvSpPr>
          <p:cNvPr id="20" name="bg object 20"/>
          <p:cNvSpPr/>
          <p:nvPr/>
        </p:nvSpPr>
        <p:spPr>
          <a:xfrm>
            <a:off x="3742944" y="4457700"/>
            <a:ext cx="1659889" cy="0"/>
          </a:xfrm>
          <a:custGeom>
            <a:avLst/>
            <a:gdLst/>
            <a:ahLst/>
            <a:cxnLst/>
            <a:rect l="l" t="t" r="r" b="b"/>
            <a:pathLst>
              <a:path w="1659889">
                <a:moveTo>
                  <a:pt x="0" y="0"/>
                </a:moveTo>
                <a:lnTo>
                  <a:pt x="1659635" y="0"/>
                </a:lnTo>
              </a:path>
            </a:pathLst>
          </a:custGeom>
          <a:ln w="12700">
            <a:solidFill>
              <a:srgbClr val="8D6246"/>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3384803" y="1743455"/>
            <a:ext cx="2374392" cy="125425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4" name="Holder 4"/>
          <p:cNvSpPr>
            <a:spLocks noGrp="1"/>
          </p:cNvSpPr>
          <p:nvPr>
            <p:ph type="sldNum" sz="quarter" idx="7"/>
          </p:nvPr>
        </p:nvSpPr>
        <p:spPr/>
        <p:txBody>
          <a:bodyPr lIns="0" tIns="0" rIns="0" bIns="0"/>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CD3"/>
          </a:solidFill>
        </p:spPr>
        <p:txBody>
          <a:bodyPr wrap="square" lIns="0" tIns="0" rIns="0" bIns="0" rtlCol="0"/>
          <a:lstStyle/>
          <a:p>
            <a:endParaRPr/>
          </a:p>
        </p:txBody>
      </p:sp>
      <p:sp>
        <p:nvSpPr>
          <p:cNvPr id="17" name="bg object 17"/>
          <p:cNvSpPr/>
          <p:nvPr/>
        </p:nvSpPr>
        <p:spPr>
          <a:xfrm>
            <a:off x="8299704" y="5998464"/>
            <a:ext cx="239395" cy="320040"/>
          </a:xfrm>
          <a:custGeom>
            <a:avLst/>
            <a:gdLst/>
            <a:ahLst/>
            <a:cxnLst/>
            <a:rect l="l" t="t" r="r" b="b"/>
            <a:pathLst>
              <a:path w="239395" h="320039">
                <a:moveTo>
                  <a:pt x="0" y="160020"/>
                </a:moveTo>
                <a:lnTo>
                  <a:pt x="6102" y="109440"/>
                </a:lnTo>
                <a:lnTo>
                  <a:pt x="23091" y="65513"/>
                </a:lnTo>
                <a:lnTo>
                  <a:pt x="48993" y="30873"/>
                </a:lnTo>
                <a:lnTo>
                  <a:pt x="81832" y="8157"/>
                </a:lnTo>
                <a:lnTo>
                  <a:pt x="119634" y="0"/>
                </a:lnTo>
                <a:lnTo>
                  <a:pt x="157435" y="8157"/>
                </a:lnTo>
                <a:lnTo>
                  <a:pt x="190274" y="30873"/>
                </a:lnTo>
                <a:lnTo>
                  <a:pt x="216176" y="65513"/>
                </a:lnTo>
                <a:lnTo>
                  <a:pt x="233165" y="109440"/>
                </a:lnTo>
                <a:lnTo>
                  <a:pt x="239268" y="160020"/>
                </a:lnTo>
                <a:lnTo>
                  <a:pt x="233165" y="210599"/>
                </a:lnTo>
                <a:lnTo>
                  <a:pt x="216176" y="254526"/>
                </a:lnTo>
                <a:lnTo>
                  <a:pt x="190274" y="289166"/>
                </a:lnTo>
                <a:lnTo>
                  <a:pt x="157435" y="311882"/>
                </a:lnTo>
                <a:lnTo>
                  <a:pt x="119634" y="320040"/>
                </a:lnTo>
                <a:lnTo>
                  <a:pt x="81832" y="311882"/>
                </a:lnTo>
                <a:lnTo>
                  <a:pt x="48993" y="289166"/>
                </a:lnTo>
                <a:lnTo>
                  <a:pt x="23091" y="254526"/>
                </a:lnTo>
                <a:lnTo>
                  <a:pt x="6102" y="210599"/>
                </a:lnTo>
                <a:lnTo>
                  <a:pt x="0" y="160020"/>
                </a:lnTo>
                <a:close/>
              </a:path>
            </a:pathLst>
          </a:custGeom>
          <a:ln w="6350">
            <a:solidFill>
              <a:srgbClr val="8D6246"/>
            </a:solidFill>
          </a:ln>
        </p:spPr>
        <p:txBody>
          <a:bodyPr wrap="square" lIns="0" tIns="0" rIns="0" bIns="0" rtlCol="0"/>
          <a:lstStyle/>
          <a:p>
            <a:endParaRPr/>
          </a:p>
        </p:txBody>
      </p:sp>
      <p:sp>
        <p:nvSpPr>
          <p:cNvPr id="2" name="Holder 2"/>
          <p:cNvSpPr>
            <a:spLocks noGrp="1"/>
          </p:cNvSpPr>
          <p:nvPr>
            <p:ph type="title"/>
          </p:nvPr>
        </p:nvSpPr>
        <p:spPr>
          <a:xfrm>
            <a:off x="2616073" y="181178"/>
            <a:ext cx="3911853" cy="391795"/>
          </a:xfrm>
          <a:prstGeom prst="rect">
            <a:avLst/>
          </a:prstGeom>
        </p:spPr>
        <p:txBody>
          <a:bodyPr wrap="square" lIns="0" tIns="0" rIns="0" bIns="0">
            <a:spAutoFit/>
          </a:bodyPr>
          <a:lstStyle>
            <a:lvl1pPr>
              <a:defRPr sz="2400" b="1" i="0" u="sng">
                <a:solidFill>
                  <a:srgbClr val="9D0000"/>
                </a:solidFill>
                <a:latin typeface="Garamond"/>
                <a:cs typeface="Garamond"/>
              </a:defRPr>
            </a:lvl1pPr>
          </a:lstStyle>
          <a:p>
            <a:endParaRPr/>
          </a:p>
        </p:txBody>
      </p:sp>
      <p:sp>
        <p:nvSpPr>
          <p:cNvPr id="3" name="Holder 3"/>
          <p:cNvSpPr>
            <a:spLocks noGrp="1"/>
          </p:cNvSpPr>
          <p:nvPr>
            <p:ph type="body" idx="1"/>
          </p:nvPr>
        </p:nvSpPr>
        <p:spPr>
          <a:xfrm>
            <a:off x="747902" y="1811782"/>
            <a:ext cx="7648194" cy="3990975"/>
          </a:xfrm>
          <a:prstGeom prst="rect">
            <a:avLst/>
          </a:prstGeom>
        </p:spPr>
        <p:txBody>
          <a:bodyPr wrap="square" lIns="0" tIns="0" rIns="0" bIns="0">
            <a:spAutoFit/>
          </a:bodyPr>
          <a:lstStyle>
            <a:lvl1pPr>
              <a:defRPr sz="1400" b="0" i="0">
                <a:solidFill>
                  <a:srgbClr val="8D6246"/>
                </a:solidFill>
                <a:latin typeface="Segoe UI"/>
                <a:cs typeface="Segoe U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8/24/2022</a:t>
            </a:fld>
            <a:endParaRPr lang="en-US"/>
          </a:p>
        </p:txBody>
      </p:sp>
      <p:sp>
        <p:nvSpPr>
          <p:cNvPr id="6" name="Holder 6"/>
          <p:cNvSpPr>
            <a:spLocks noGrp="1"/>
          </p:cNvSpPr>
          <p:nvPr>
            <p:ph type="sldNum" sz="quarter" idx="7"/>
          </p:nvPr>
        </p:nvSpPr>
        <p:spPr>
          <a:xfrm>
            <a:off x="8356727" y="6079363"/>
            <a:ext cx="140970" cy="153670"/>
          </a:xfrm>
          <a:prstGeom prst="rect">
            <a:avLst/>
          </a:prstGeom>
        </p:spPr>
        <p:txBody>
          <a:bodyPr wrap="square" lIns="0" tIns="0" rIns="0" bIns="0">
            <a:spAutoFit/>
          </a:bodyPr>
          <a:lstStyle>
            <a:lvl1pPr>
              <a:defRPr sz="750" b="0" i="0">
                <a:solidFill>
                  <a:srgbClr val="9D0000"/>
                </a:solidFill>
                <a:latin typeface="Segoe UI"/>
                <a:cs typeface="Segoe UI"/>
              </a:defRPr>
            </a:lvl1pPr>
          </a:lstStyle>
          <a:p>
            <a:pPr marL="38100">
              <a:lnSpc>
                <a:spcPct val="100000"/>
              </a:lnSpc>
              <a:spcBef>
                <a:spcPts val="16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Nekisha@vtoriarhondawinery.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92170" y="3015741"/>
            <a:ext cx="2359660" cy="1744708"/>
          </a:xfrm>
          <a:prstGeom prst="rect">
            <a:avLst/>
          </a:prstGeom>
        </p:spPr>
        <p:txBody>
          <a:bodyPr vert="horz" wrap="square" lIns="0" tIns="43815" rIns="0" bIns="0" rtlCol="0">
            <a:spAutoFit/>
          </a:bodyPr>
          <a:lstStyle/>
          <a:p>
            <a:pPr marL="454659" marR="447675" algn="ctr">
              <a:lnSpc>
                <a:spcPts val="1939"/>
              </a:lnSpc>
              <a:spcBef>
                <a:spcPts val="345"/>
              </a:spcBef>
            </a:pPr>
            <a:r>
              <a:rPr sz="1800" b="1" spc="-15" dirty="0">
                <a:solidFill>
                  <a:srgbClr val="9D0000"/>
                </a:solidFill>
                <a:latin typeface="Garamond"/>
                <a:cs typeface="Garamond"/>
              </a:rPr>
              <a:t>Tropical</a:t>
            </a:r>
            <a:r>
              <a:rPr sz="1800" b="1" spc="-60" dirty="0">
                <a:solidFill>
                  <a:srgbClr val="9D0000"/>
                </a:solidFill>
                <a:latin typeface="Garamond"/>
                <a:cs typeface="Garamond"/>
              </a:rPr>
              <a:t> </a:t>
            </a:r>
            <a:r>
              <a:rPr sz="1800" b="1" dirty="0">
                <a:solidFill>
                  <a:srgbClr val="9D0000"/>
                </a:solidFill>
                <a:latin typeface="Garamond"/>
                <a:cs typeface="Garamond"/>
              </a:rPr>
              <a:t>Fruit </a:t>
            </a:r>
            <a:r>
              <a:rPr sz="1800" b="1" spc="-434" dirty="0">
                <a:solidFill>
                  <a:srgbClr val="9D0000"/>
                </a:solidFill>
                <a:latin typeface="Garamond"/>
                <a:cs typeface="Garamond"/>
              </a:rPr>
              <a:t> </a:t>
            </a:r>
            <a:r>
              <a:rPr sz="1800" b="1" dirty="0">
                <a:solidFill>
                  <a:srgbClr val="9D0000"/>
                </a:solidFill>
                <a:latin typeface="Garamond"/>
                <a:cs typeface="Garamond"/>
              </a:rPr>
              <a:t>&amp;</a:t>
            </a:r>
            <a:endParaRPr sz="1800" dirty="0">
              <a:latin typeface="Garamond"/>
              <a:cs typeface="Garamond"/>
            </a:endParaRPr>
          </a:p>
          <a:p>
            <a:pPr marL="58419" algn="ctr">
              <a:lnSpc>
                <a:spcPts val="1920"/>
              </a:lnSpc>
            </a:pPr>
            <a:r>
              <a:rPr sz="1800" b="1" dirty="0">
                <a:solidFill>
                  <a:srgbClr val="9D0000"/>
                </a:solidFill>
                <a:latin typeface="Garamond"/>
                <a:cs typeface="Garamond"/>
              </a:rPr>
              <a:t>Grape</a:t>
            </a:r>
            <a:r>
              <a:rPr sz="1800" b="1" spc="-25" dirty="0">
                <a:solidFill>
                  <a:srgbClr val="9D0000"/>
                </a:solidFill>
                <a:latin typeface="Garamond"/>
                <a:cs typeface="Garamond"/>
              </a:rPr>
              <a:t> </a:t>
            </a:r>
            <a:r>
              <a:rPr sz="1800" b="1" spc="-10" dirty="0">
                <a:solidFill>
                  <a:srgbClr val="9D0000"/>
                </a:solidFill>
                <a:latin typeface="Garamond"/>
                <a:cs typeface="Garamond"/>
              </a:rPr>
              <a:t>Wines</a:t>
            </a:r>
            <a:endParaRPr sz="1800" dirty="0">
              <a:latin typeface="Garamond"/>
              <a:cs typeface="Garamond"/>
            </a:endParaRPr>
          </a:p>
          <a:p>
            <a:pPr>
              <a:lnSpc>
                <a:spcPct val="100000"/>
              </a:lnSpc>
              <a:spcBef>
                <a:spcPts val="35"/>
              </a:spcBef>
            </a:pPr>
            <a:endParaRPr sz="900" dirty="0">
              <a:latin typeface="Garamond"/>
              <a:cs typeface="Garamond"/>
            </a:endParaRPr>
          </a:p>
          <a:p>
            <a:pPr algn="ctr">
              <a:lnSpc>
                <a:spcPct val="100000"/>
              </a:lnSpc>
            </a:pPr>
            <a:r>
              <a:rPr sz="1800" spc="30" dirty="0">
                <a:solidFill>
                  <a:srgbClr val="8D6246"/>
                </a:solidFill>
                <a:latin typeface="Times New Roman"/>
                <a:cs typeface="Times New Roman"/>
              </a:rPr>
              <a:t>-Est.</a:t>
            </a:r>
            <a:r>
              <a:rPr sz="1800" spc="-10" dirty="0">
                <a:solidFill>
                  <a:srgbClr val="8D6246"/>
                </a:solidFill>
                <a:latin typeface="Times New Roman"/>
                <a:cs typeface="Times New Roman"/>
              </a:rPr>
              <a:t> </a:t>
            </a:r>
            <a:r>
              <a:rPr sz="1800" dirty="0">
                <a:solidFill>
                  <a:srgbClr val="8D6246"/>
                </a:solidFill>
                <a:latin typeface="Times New Roman"/>
                <a:cs typeface="Times New Roman"/>
              </a:rPr>
              <a:t>2012-</a:t>
            </a:r>
            <a:endParaRPr sz="1800" dirty="0">
              <a:latin typeface="Times New Roman"/>
              <a:cs typeface="Times New Roman"/>
            </a:endParaRPr>
          </a:p>
          <a:p>
            <a:pPr>
              <a:lnSpc>
                <a:spcPct val="100000"/>
              </a:lnSpc>
              <a:spcBef>
                <a:spcPts val="5"/>
              </a:spcBef>
            </a:pPr>
            <a:endParaRPr sz="1800" dirty="0">
              <a:latin typeface="Times New Roman"/>
              <a:cs typeface="Times New Roman"/>
            </a:endParaRPr>
          </a:p>
          <a:p>
            <a:pPr algn="ctr">
              <a:lnSpc>
                <a:spcPct val="100000"/>
              </a:lnSpc>
            </a:pPr>
            <a:r>
              <a:rPr sz="1800" spc="-5" dirty="0">
                <a:solidFill>
                  <a:srgbClr val="8D6246"/>
                </a:solidFill>
                <a:latin typeface="Segoe UI"/>
                <a:cs typeface="Segoe UI"/>
              </a:rPr>
              <a:t>“Celebrating</a:t>
            </a:r>
            <a:r>
              <a:rPr sz="1800" spc="-30" dirty="0">
                <a:solidFill>
                  <a:srgbClr val="8D6246"/>
                </a:solidFill>
                <a:latin typeface="Segoe UI"/>
                <a:cs typeface="Segoe UI"/>
              </a:rPr>
              <a:t> </a:t>
            </a:r>
            <a:r>
              <a:rPr sz="1800" spc="-5" dirty="0">
                <a:solidFill>
                  <a:srgbClr val="8D6246"/>
                </a:solidFill>
                <a:latin typeface="Segoe UI"/>
                <a:cs typeface="Segoe UI"/>
              </a:rPr>
              <a:t>With</a:t>
            </a:r>
            <a:r>
              <a:rPr sz="1800" spc="-20" dirty="0">
                <a:solidFill>
                  <a:srgbClr val="8D6246"/>
                </a:solidFill>
                <a:latin typeface="Segoe UI"/>
                <a:cs typeface="Segoe UI"/>
              </a:rPr>
              <a:t> </a:t>
            </a:r>
            <a:r>
              <a:rPr sz="1800" spc="-65" dirty="0">
                <a:solidFill>
                  <a:srgbClr val="8D6246"/>
                </a:solidFill>
                <a:latin typeface="Segoe UI"/>
                <a:cs typeface="Segoe UI"/>
              </a:rPr>
              <a:t>You.”</a:t>
            </a:r>
            <a:endParaRPr sz="1800" dirty="0">
              <a:latin typeface="Segoe UI"/>
              <a:cs typeface="Segoe UI"/>
            </a:endParaRPr>
          </a:p>
        </p:txBody>
      </p:sp>
      <p:sp>
        <p:nvSpPr>
          <p:cNvPr id="3" name="object 3"/>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758951"/>
              <a:ext cx="4643628" cy="6099045"/>
            </a:xfrm>
            <a:prstGeom prst="rect">
              <a:avLst/>
            </a:prstGeom>
          </p:spPr>
        </p:pic>
        <p:pic>
          <p:nvPicPr>
            <p:cNvPr id="4" name="object 4"/>
            <p:cNvPicPr/>
            <p:nvPr/>
          </p:nvPicPr>
          <p:blipFill>
            <a:blip r:embed="rId3" cstate="print"/>
            <a:stretch>
              <a:fillRect/>
            </a:stretch>
          </p:blipFill>
          <p:spPr>
            <a:xfrm>
              <a:off x="0" y="0"/>
              <a:ext cx="9143999" cy="6857997"/>
            </a:xfrm>
            <a:prstGeom prst="rect">
              <a:avLst/>
            </a:prstGeom>
          </p:spPr>
        </p:pic>
        <p:sp>
          <p:nvSpPr>
            <p:cNvPr id="5" name="object 5"/>
            <p:cNvSpPr/>
            <p:nvPr/>
          </p:nvSpPr>
          <p:spPr>
            <a:xfrm>
              <a:off x="4924044" y="1729739"/>
              <a:ext cx="3538854" cy="0"/>
            </a:xfrm>
            <a:custGeom>
              <a:avLst/>
              <a:gdLst/>
              <a:ahLst/>
              <a:cxnLst/>
              <a:rect l="l" t="t" r="r" b="b"/>
              <a:pathLst>
                <a:path w="3538854">
                  <a:moveTo>
                    <a:pt x="0" y="0"/>
                  </a:moveTo>
                  <a:lnTo>
                    <a:pt x="3538728" y="0"/>
                  </a:lnTo>
                </a:path>
              </a:pathLst>
            </a:custGeom>
            <a:ln w="12700">
              <a:solidFill>
                <a:srgbClr val="8D6246"/>
              </a:solidFill>
            </a:ln>
          </p:spPr>
          <p:txBody>
            <a:bodyPr wrap="square" lIns="0" tIns="0" rIns="0" bIns="0" rtlCol="0"/>
            <a:lstStyle/>
            <a:p>
              <a:endParaRPr/>
            </a:p>
          </p:txBody>
        </p:sp>
      </p:grpSp>
      <p:sp>
        <p:nvSpPr>
          <p:cNvPr id="6" name="object 6"/>
          <p:cNvSpPr txBox="1">
            <a:spLocks noGrp="1"/>
          </p:cNvSpPr>
          <p:nvPr>
            <p:ph type="title"/>
          </p:nvPr>
        </p:nvSpPr>
        <p:spPr>
          <a:xfrm>
            <a:off x="5131053" y="932434"/>
            <a:ext cx="3392804" cy="654685"/>
          </a:xfrm>
          <a:prstGeom prst="rect">
            <a:avLst/>
          </a:prstGeom>
        </p:spPr>
        <p:txBody>
          <a:bodyPr vert="horz" wrap="square" lIns="0" tIns="15875" rIns="0" bIns="0" rtlCol="0">
            <a:spAutoFit/>
          </a:bodyPr>
          <a:lstStyle/>
          <a:p>
            <a:pPr marL="12700">
              <a:lnSpc>
                <a:spcPct val="100000"/>
              </a:lnSpc>
              <a:spcBef>
                <a:spcPts val="125"/>
              </a:spcBef>
            </a:pPr>
            <a:r>
              <a:rPr sz="4100" u="none" spc="20" dirty="0"/>
              <a:t>THANK</a:t>
            </a:r>
            <a:r>
              <a:rPr sz="4100" u="none" spc="-85" dirty="0"/>
              <a:t> </a:t>
            </a:r>
            <a:r>
              <a:rPr sz="4100" u="none" spc="-15" dirty="0"/>
              <a:t>YOU!</a:t>
            </a:r>
            <a:endParaRPr sz="4100"/>
          </a:p>
        </p:txBody>
      </p:sp>
      <p:sp>
        <p:nvSpPr>
          <p:cNvPr id="7" name="object 7"/>
          <p:cNvSpPr txBox="1"/>
          <p:nvPr/>
        </p:nvSpPr>
        <p:spPr>
          <a:xfrm>
            <a:off x="4621657" y="3625288"/>
            <a:ext cx="3926840" cy="2183931"/>
          </a:xfrm>
          <a:prstGeom prst="rect">
            <a:avLst/>
          </a:prstGeom>
        </p:spPr>
        <p:txBody>
          <a:bodyPr vert="horz" wrap="square" lIns="0" tIns="130810" rIns="0" bIns="0" rtlCol="0">
            <a:spAutoFit/>
          </a:bodyPr>
          <a:lstStyle/>
          <a:p>
            <a:pPr marL="1200150">
              <a:lnSpc>
                <a:spcPct val="100000"/>
              </a:lnSpc>
              <a:spcBef>
                <a:spcPts val="1030"/>
              </a:spcBef>
            </a:pPr>
            <a:r>
              <a:rPr sz="3000" b="1" dirty="0">
                <a:solidFill>
                  <a:srgbClr val="9D0000"/>
                </a:solidFill>
                <a:latin typeface="Garamond"/>
                <a:cs typeface="Garamond"/>
              </a:rPr>
              <a:t>Nekisha</a:t>
            </a:r>
            <a:r>
              <a:rPr sz="3000" b="1" spc="-75" dirty="0">
                <a:solidFill>
                  <a:srgbClr val="9D0000"/>
                </a:solidFill>
                <a:latin typeface="Garamond"/>
                <a:cs typeface="Garamond"/>
              </a:rPr>
              <a:t> </a:t>
            </a:r>
            <a:r>
              <a:rPr sz="3000" b="1" spc="5" dirty="0">
                <a:solidFill>
                  <a:srgbClr val="9D0000"/>
                </a:solidFill>
                <a:latin typeface="Garamond"/>
                <a:cs typeface="Garamond"/>
              </a:rPr>
              <a:t>Charles</a:t>
            </a:r>
            <a:endParaRPr sz="3000" dirty="0">
              <a:latin typeface="Garamond"/>
              <a:cs typeface="Garamond"/>
            </a:endParaRPr>
          </a:p>
          <a:p>
            <a:pPr marL="2097405">
              <a:lnSpc>
                <a:spcPct val="100000"/>
              </a:lnSpc>
              <a:spcBef>
                <a:spcPts val="625"/>
              </a:spcBef>
            </a:pPr>
            <a:r>
              <a:rPr sz="2000" b="1" spc="-10" dirty="0">
                <a:solidFill>
                  <a:srgbClr val="9D0000"/>
                </a:solidFill>
                <a:latin typeface="Garamond"/>
                <a:cs typeface="Garamond"/>
              </a:rPr>
              <a:t>Founder</a:t>
            </a:r>
            <a:r>
              <a:rPr sz="2000" b="1" spc="-70" dirty="0">
                <a:solidFill>
                  <a:srgbClr val="9D0000"/>
                </a:solidFill>
                <a:latin typeface="Garamond"/>
                <a:cs typeface="Garamond"/>
              </a:rPr>
              <a:t> </a:t>
            </a:r>
            <a:r>
              <a:rPr sz="2000" b="1" spc="5" dirty="0">
                <a:solidFill>
                  <a:srgbClr val="9D0000"/>
                </a:solidFill>
                <a:latin typeface="Garamond"/>
                <a:cs typeface="Garamond"/>
              </a:rPr>
              <a:t>&amp;</a:t>
            </a:r>
            <a:r>
              <a:rPr sz="2000" b="1" spc="-50" dirty="0">
                <a:solidFill>
                  <a:srgbClr val="9D0000"/>
                </a:solidFill>
                <a:latin typeface="Garamond"/>
                <a:cs typeface="Garamond"/>
              </a:rPr>
              <a:t> </a:t>
            </a:r>
            <a:r>
              <a:rPr sz="2000" b="1" spc="-5" dirty="0">
                <a:solidFill>
                  <a:srgbClr val="9D0000"/>
                </a:solidFill>
                <a:latin typeface="Garamond"/>
                <a:cs typeface="Garamond"/>
              </a:rPr>
              <a:t>CEO</a:t>
            </a:r>
            <a:endParaRPr sz="2000" dirty="0">
              <a:latin typeface="Garamond"/>
              <a:cs typeface="Garamond"/>
            </a:endParaRPr>
          </a:p>
          <a:p>
            <a:pPr marL="38100" algn="r">
              <a:lnSpc>
                <a:spcPct val="100000"/>
              </a:lnSpc>
              <a:spcBef>
                <a:spcPts val="1265"/>
              </a:spcBef>
            </a:pPr>
            <a:r>
              <a:rPr sz="2000" spc="-100" dirty="0">
                <a:solidFill>
                  <a:srgbClr val="8D6246"/>
                </a:solidFill>
                <a:latin typeface="Segoe UI"/>
                <a:cs typeface="Segoe UI"/>
                <a:hlinkClick r:id="rId4"/>
              </a:rPr>
              <a:t>Nekisha@vtoriarhondawinery.</a:t>
            </a:r>
            <a:r>
              <a:rPr sz="2000" u="sng" spc="-100" dirty="0">
                <a:solidFill>
                  <a:srgbClr val="8D6246"/>
                </a:solidFill>
                <a:latin typeface="Segoe UI"/>
                <a:cs typeface="Segoe UI"/>
                <a:hlinkClick r:id="rId4"/>
              </a:rPr>
              <a:t>c</a:t>
            </a:r>
            <a:r>
              <a:rPr lang="en-US" sz="2000" u="sng" spc="-100" dirty="0">
                <a:solidFill>
                  <a:srgbClr val="8D6246"/>
                </a:solidFill>
                <a:latin typeface="Segoe UI"/>
                <a:cs typeface="Segoe UI"/>
              </a:rPr>
              <a:t>om</a:t>
            </a:r>
            <a:endParaRPr lang="en-US" sz="2025" u="sng" baseline="65843" dirty="0">
              <a:latin typeface="Segoe UI"/>
              <a:cs typeface="Segoe UI"/>
            </a:endParaRPr>
          </a:p>
          <a:p>
            <a:pPr marL="2340610">
              <a:lnSpc>
                <a:spcPct val="100000"/>
              </a:lnSpc>
              <a:spcBef>
                <a:spcPts val="305"/>
              </a:spcBef>
            </a:pPr>
            <a:r>
              <a:rPr lang="en-US" sz="2000" dirty="0">
                <a:solidFill>
                  <a:srgbClr val="8D6246"/>
                </a:solidFill>
                <a:latin typeface="Bell MT" panose="02020503060305020303" pitchFamily="18" charset="0"/>
                <a:cs typeface="Segoe UI"/>
              </a:rPr>
              <a:t>1</a:t>
            </a:r>
            <a:r>
              <a:rPr lang="en-US" sz="2000" spc="-35" dirty="0">
                <a:solidFill>
                  <a:srgbClr val="8D6246"/>
                </a:solidFill>
                <a:latin typeface="Bell MT" panose="02020503060305020303" pitchFamily="18" charset="0"/>
                <a:cs typeface="Segoe UI"/>
              </a:rPr>
              <a:t> </a:t>
            </a:r>
            <a:r>
              <a:rPr lang="en-US" sz="2000" spc="-5" dirty="0">
                <a:solidFill>
                  <a:srgbClr val="8D6246"/>
                </a:solidFill>
                <a:latin typeface="Bell MT" panose="02020503060305020303" pitchFamily="18" charset="0"/>
                <a:cs typeface="Segoe UI"/>
              </a:rPr>
              <a:t>929</a:t>
            </a:r>
            <a:r>
              <a:rPr lang="en-US" sz="2000" spc="-25" dirty="0">
                <a:solidFill>
                  <a:srgbClr val="8D6246"/>
                </a:solidFill>
                <a:latin typeface="Bell MT" panose="02020503060305020303" pitchFamily="18" charset="0"/>
                <a:cs typeface="Segoe UI"/>
              </a:rPr>
              <a:t> </a:t>
            </a:r>
            <a:r>
              <a:rPr lang="en-US" sz="2000" spc="-5" dirty="0">
                <a:solidFill>
                  <a:srgbClr val="8D6246"/>
                </a:solidFill>
                <a:latin typeface="Bell MT" panose="02020503060305020303" pitchFamily="18" charset="0"/>
                <a:cs typeface="Segoe UI"/>
              </a:rPr>
              <a:t>343</a:t>
            </a:r>
            <a:r>
              <a:rPr lang="en-US" sz="2000" spc="-15" dirty="0">
                <a:solidFill>
                  <a:srgbClr val="8D6246"/>
                </a:solidFill>
                <a:latin typeface="Bell MT" panose="02020503060305020303" pitchFamily="18" charset="0"/>
                <a:cs typeface="Segoe UI"/>
              </a:rPr>
              <a:t> </a:t>
            </a:r>
            <a:r>
              <a:rPr lang="en-US" sz="2000" spc="-5" dirty="0">
                <a:solidFill>
                  <a:srgbClr val="8D6246"/>
                </a:solidFill>
                <a:latin typeface="Bell MT" panose="02020503060305020303" pitchFamily="18" charset="0"/>
                <a:cs typeface="Segoe UI"/>
              </a:rPr>
              <a:t>1577</a:t>
            </a:r>
            <a:endParaRPr lang="en-US" sz="2000" dirty="0">
              <a:latin typeface="Bell MT" panose="02020503060305020303" pitchFamily="18" charset="0"/>
              <a:cs typeface="Segoe UI"/>
            </a:endParaRPr>
          </a:p>
          <a:p>
            <a:pPr marL="2340610">
              <a:lnSpc>
                <a:spcPct val="100000"/>
              </a:lnSpc>
              <a:spcBef>
                <a:spcPts val="585"/>
              </a:spcBef>
            </a:pPr>
            <a:r>
              <a:rPr sz="2000" dirty="0">
                <a:solidFill>
                  <a:srgbClr val="8D6246"/>
                </a:solidFill>
                <a:latin typeface="Bell MT" panose="02020503060305020303" pitchFamily="18" charset="0"/>
                <a:cs typeface="Segoe UI"/>
              </a:rPr>
              <a:t>1</a:t>
            </a:r>
            <a:r>
              <a:rPr sz="2000" spc="-35" dirty="0">
                <a:solidFill>
                  <a:srgbClr val="8D6246"/>
                </a:solidFill>
                <a:latin typeface="Bell MT" panose="02020503060305020303" pitchFamily="18" charset="0"/>
                <a:cs typeface="Segoe UI"/>
              </a:rPr>
              <a:t> </a:t>
            </a:r>
            <a:r>
              <a:rPr sz="2000" spc="-5" dirty="0">
                <a:solidFill>
                  <a:srgbClr val="8D6246"/>
                </a:solidFill>
                <a:latin typeface="Bell MT" panose="02020503060305020303" pitchFamily="18" charset="0"/>
                <a:cs typeface="Segoe UI"/>
              </a:rPr>
              <a:t>868</a:t>
            </a:r>
            <a:r>
              <a:rPr sz="2000" spc="-25" dirty="0">
                <a:solidFill>
                  <a:srgbClr val="8D6246"/>
                </a:solidFill>
                <a:latin typeface="Bell MT" panose="02020503060305020303" pitchFamily="18" charset="0"/>
                <a:cs typeface="Segoe UI"/>
              </a:rPr>
              <a:t> </a:t>
            </a:r>
            <a:r>
              <a:rPr sz="2000" spc="-5" dirty="0">
                <a:solidFill>
                  <a:srgbClr val="8D6246"/>
                </a:solidFill>
                <a:latin typeface="Bell MT" panose="02020503060305020303" pitchFamily="18" charset="0"/>
                <a:cs typeface="Segoe UI"/>
              </a:rPr>
              <a:t>489</a:t>
            </a:r>
            <a:r>
              <a:rPr sz="2000" spc="-15" dirty="0">
                <a:solidFill>
                  <a:srgbClr val="8D6246"/>
                </a:solidFill>
                <a:latin typeface="Bell MT" panose="02020503060305020303" pitchFamily="18" charset="0"/>
                <a:cs typeface="Segoe UI"/>
              </a:rPr>
              <a:t> </a:t>
            </a:r>
            <a:r>
              <a:rPr sz="2000" spc="-5" dirty="0">
                <a:solidFill>
                  <a:srgbClr val="8D6246"/>
                </a:solidFill>
                <a:latin typeface="Bell MT" panose="02020503060305020303" pitchFamily="18" charset="0"/>
                <a:cs typeface="Segoe UI"/>
              </a:rPr>
              <a:t>2713</a:t>
            </a:r>
            <a:endParaRPr sz="2000" dirty="0">
              <a:latin typeface="Bell MT" panose="02020503060305020303" pitchFamily="18" charset="0"/>
              <a:cs typeface="Segoe UI"/>
            </a:endParaRPr>
          </a:p>
        </p:txBody>
      </p:sp>
      <p:pic>
        <p:nvPicPr>
          <p:cNvPr id="8" name="object 8"/>
          <p:cNvPicPr/>
          <p:nvPr/>
        </p:nvPicPr>
        <p:blipFill>
          <a:blip r:embed="rId5" cstate="print"/>
          <a:stretch>
            <a:fillRect/>
          </a:stretch>
        </p:blipFill>
        <p:spPr>
          <a:xfrm>
            <a:off x="5715000" y="1981207"/>
            <a:ext cx="2884931" cy="16916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8171" y="2059431"/>
            <a:ext cx="2160270" cy="413384"/>
          </a:xfrm>
          <a:prstGeom prst="rect">
            <a:avLst/>
          </a:prstGeom>
        </p:spPr>
        <p:txBody>
          <a:bodyPr vert="horz" wrap="square" lIns="0" tIns="23495" rIns="0" bIns="0" rtlCol="0">
            <a:spAutoFit/>
          </a:bodyPr>
          <a:lstStyle/>
          <a:p>
            <a:pPr marL="12700">
              <a:lnSpc>
                <a:spcPct val="100000"/>
              </a:lnSpc>
              <a:spcBef>
                <a:spcPts val="185"/>
              </a:spcBef>
            </a:pPr>
            <a:r>
              <a:rPr sz="1200" b="1" u="sng" spc="5" dirty="0">
                <a:solidFill>
                  <a:srgbClr val="8D6246"/>
                </a:solidFill>
                <a:uFill>
                  <a:solidFill>
                    <a:srgbClr val="8D6246"/>
                  </a:solidFill>
                </a:uFill>
                <a:latin typeface="Times New Roman"/>
                <a:cs typeface="Times New Roman"/>
              </a:rPr>
              <a:t>Origin</a:t>
            </a:r>
            <a:endParaRPr sz="1200" dirty="0">
              <a:latin typeface="Times New Roman"/>
              <a:cs typeface="Times New Roman"/>
            </a:endParaRPr>
          </a:p>
          <a:p>
            <a:pPr marL="184785" indent="-172720">
              <a:lnSpc>
                <a:spcPct val="100000"/>
              </a:lnSpc>
              <a:spcBef>
                <a:spcPts val="85"/>
              </a:spcBef>
              <a:buFont typeface="Wingdings"/>
              <a:buChar char=""/>
              <a:tabLst>
                <a:tab pos="185420" algn="l"/>
              </a:tabLst>
            </a:pPr>
            <a:r>
              <a:rPr sz="1200" spc="60" dirty="0">
                <a:solidFill>
                  <a:srgbClr val="8D6246"/>
                </a:solidFill>
                <a:latin typeface="Times New Roman"/>
                <a:cs typeface="Times New Roman"/>
              </a:rPr>
              <a:t>P</a:t>
            </a:r>
            <a:r>
              <a:rPr sz="1200" spc="75" dirty="0">
                <a:solidFill>
                  <a:srgbClr val="8D6246"/>
                </a:solidFill>
                <a:latin typeface="Times New Roman"/>
                <a:cs typeface="Times New Roman"/>
              </a:rPr>
              <a:t>r</a:t>
            </a:r>
            <a:r>
              <a:rPr sz="1200" spc="10" dirty="0">
                <a:solidFill>
                  <a:srgbClr val="8D6246"/>
                </a:solidFill>
                <a:latin typeface="Times New Roman"/>
                <a:cs typeface="Times New Roman"/>
              </a:rPr>
              <a:t>oduct</a:t>
            </a:r>
            <a:r>
              <a:rPr sz="1200"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dirty="0">
                <a:solidFill>
                  <a:srgbClr val="8D6246"/>
                </a:solidFill>
                <a:latin typeface="Times New Roman"/>
                <a:cs typeface="Times New Roman"/>
              </a:rPr>
              <a:t> </a:t>
            </a:r>
            <a:r>
              <a:rPr sz="1200" spc="-30" dirty="0">
                <a:solidFill>
                  <a:srgbClr val="8D6246"/>
                </a:solidFill>
                <a:latin typeface="Times New Roman"/>
                <a:cs typeface="Times New Roman"/>
              </a:rPr>
              <a:t> </a:t>
            </a:r>
            <a:r>
              <a:rPr sz="1200" spc="130" dirty="0">
                <a:solidFill>
                  <a:srgbClr val="8D6246"/>
                </a:solidFill>
                <a:latin typeface="Times New Roman"/>
                <a:cs typeface="Times New Roman"/>
              </a:rPr>
              <a:t>T</a:t>
            </a:r>
            <a:r>
              <a:rPr sz="1200" spc="75" dirty="0">
                <a:solidFill>
                  <a:srgbClr val="8D6246"/>
                </a:solidFill>
                <a:latin typeface="Times New Roman"/>
                <a:cs typeface="Times New Roman"/>
              </a:rPr>
              <a:t>r</a:t>
            </a:r>
            <a:r>
              <a:rPr sz="1200" spc="-5" dirty="0">
                <a:solidFill>
                  <a:srgbClr val="8D6246"/>
                </a:solidFill>
                <a:latin typeface="Times New Roman"/>
                <a:cs typeface="Times New Roman"/>
              </a:rPr>
              <a:t>inida</a:t>
            </a:r>
            <a:r>
              <a:rPr sz="1200" dirty="0">
                <a:solidFill>
                  <a:srgbClr val="8D6246"/>
                </a:solidFill>
                <a:latin typeface="Times New Roman"/>
                <a:cs typeface="Times New Roman"/>
              </a:rPr>
              <a:t>d</a:t>
            </a:r>
            <a:r>
              <a:rPr sz="1200" spc="-15" dirty="0">
                <a:solidFill>
                  <a:srgbClr val="8D6246"/>
                </a:solidFill>
                <a:latin typeface="Times New Roman"/>
                <a:cs typeface="Times New Roman"/>
              </a:rPr>
              <a:t> </a:t>
            </a:r>
            <a:r>
              <a:rPr sz="1200" spc="-110" dirty="0">
                <a:solidFill>
                  <a:srgbClr val="8D6246"/>
                </a:solidFill>
                <a:latin typeface="Times New Roman"/>
                <a:cs typeface="Times New Roman"/>
              </a:rPr>
              <a:t>&amp;</a:t>
            </a:r>
            <a:r>
              <a:rPr sz="1200" dirty="0">
                <a:solidFill>
                  <a:srgbClr val="8D6246"/>
                </a:solidFill>
                <a:latin typeface="Times New Roman"/>
                <a:cs typeface="Times New Roman"/>
              </a:rPr>
              <a:t> </a:t>
            </a:r>
            <a:r>
              <a:rPr sz="1200" spc="55" dirty="0">
                <a:solidFill>
                  <a:srgbClr val="8D6246"/>
                </a:solidFill>
                <a:latin typeface="Times New Roman"/>
                <a:cs typeface="Times New Roman"/>
              </a:rPr>
              <a:t>T</a:t>
            </a:r>
            <a:r>
              <a:rPr sz="1200" spc="-10" dirty="0">
                <a:solidFill>
                  <a:srgbClr val="8D6246"/>
                </a:solidFill>
                <a:latin typeface="Times New Roman"/>
                <a:cs typeface="Times New Roman"/>
              </a:rPr>
              <a:t>ob</a:t>
            </a:r>
            <a:r>
              <a:rPr sz="1200" spc="-20" dirty="0">
                <a:solidFill>
                  <a:srgbClr val="8D6246"/>
                </a:solidFill>
                <a:latin typeface="Times New Roman"/>
                <a:cs typeface="Times New Roman"/>
              </a:rPr>
              <a:t>a</a:t>
            </a:r>
            <a:r>
              <a:rPr sz="1200" spc="30" dirty="0">
                <a:solidFill>
                  <a:srgbClr val="8D6246"/>
                </a:solidFill>
                <a:latin typeface="Times New Roman"/>
                <a:cs typeface="Times New Roman"/>
              </a:rPr>
              <a:t>g</a:t>
            </a:r>
            <a:r>
              <a:rPr sz="1200" spc="-55" dirty="0">
                <a:solidFill>
                  <a:srgbClr val="8D6246"/>
                </a:solidFill>
                <a:latin typeface="Times New Roman"/>
                <a:cs typeface="Times New Roman"/>
              </a:rPr>
              <a:t>o</a:t>
            </a:r>
            <a:r>
              <a:rPr sz="1200" spc="-40" dirty="0">
                <a:solidFill>
                  <a:srgbClr val="8D6246"/>
                </a:solidFill>
                <a:latin typeface="Times New Roman"/>
                <a:cs typeface="Times New Roman"/>
              </a:rPr>
              <a:t>.</a:t>
            </a:r>
            <a:endParaRPr sz="1200" dirty="0">
              <a:latin typeface="Times New Roman"/>
              <a:cs typeface="Times New Roman"/>
            </a:endParaRPr>
          </a:p>
        </p:txBody>
      </p:sp>
      <p:sp>
        <p:nvSpPr>
          <p:cNvPr id="3" name="object 3"/>
          <p:cNvSpPr txBox="1"/>
          <p:nvPr/>
        </p:nvSpPr>
        <p:spPr>
          <a:xfrm>
            <a:off x="4678171" y="2649728"/>
            <a:ext cx="815340" cy="208279"/>
          </a:xfrm>
          <a:prstGeom prst="rect">
            <a:avLst/>
          </a:prstGeom>
        </p:spPr>
        <p:txBody>
          <a:bodyPr vert="horz" wrap="square" lIns="0" tIns="12700" rIns="0" bIns="0" rtlCol="0">
            <a:spAutoFit/>
          </a:bodyPr>
          <a:lstStyle/>
          <a:p>
            <a:pPr marL="12700">
              <a:lnSpc>
                <a:spcPct val="100000"/>
              </a:lnSpc>
              <a:spcBef>
                <a:spcPts val="100"/>
              </a:spcBef>
            </a:pPr>
            <a:r>
              <a:rPr sz="1200" b="1" u="sng" spc="20" dirty="0">
                <a:solidFill>
                  <a:srgbClr val="8D6246"/>
                </a:solidFill>
                <a:uFill>
                  <a:solidFill>
                    <a:srgbClr val="8D6246"/>
                  </a:solidFill>
                </a:uFill>
                <a:latin typeface="Times New Roman"/>
                <a:cs typeface="Times New Roman"/>
              </a:rPr>
              <a:t>Description</a:t>
            </a:r>
            <a:endParaRPr sz="1200">
              <a:latin typeface="Times New Roman"/>
              <a:cs typeface="Times New Roman"/>
            </a:endParaRPr>
          </a:p>
        </p:txBody>
      </p:sp>
      <p:sp>
        <p:nvSpPr>
          <p:cNvPr id="4" name="object 4"/>
          <p:cNvSpPr txBox="1"/>
          <p:nvPr/>
        </p:nvSpPr>
        <p:spPr>
          <a:xfrm>
            <a:off x="4663423" y="2861481"/>
            <a:ext cx="2280285" cy="769441"/>
          </a:xfrm>
          <a:prstGeom prst="rect">
            <a:avLst/>
          </a:prstGeom>
        </p:spPr>
        <p:txBody>
          <a:bodyPr vert="horz" wrap="square" lIns="0" tIns="12700" rIns="0" bIns="0" rtlCol="0">
            <a:spAutoFit/>
          </a:bodyPr>
          <a:lstStyle/>
          <a:p>
            <a:pPr marL="149860" indent="-137160">
              <a:lnSpc>
                <a:spcPts val="1260"/>
              </a:lnSpc>
              <a:spcBef>
                <a:spcPts val="100"/>
              </a:spcBef>
              <a:buSzPct val="91666"/>
              <a:buFont typeface="Wingdings"/>
              <a:buChar char=""/>
              <a:tabLst>
                <a:tab pos="149860" algn="l"/>
                <a:tab pos="697865" algn="l"/>
              </a:tabLst>
            </a:pPr>
            <a:r>
              <a:rPr sz="1200" dirty="0">
                <a:solidFill>
                  <a:srgbClr val="8D6246"/>
                </a:solidFill>
                <a:latin typeface="Times New Roman"/>
                <a:cs typeface="Times New Roman"/>
              </a:rPr>
              <a:t>Type:	</a:t>
            </a:r>
            <a:r>
              <a:rPr sz="1200" spc="-5" dirty="0">
                <a:solidFill>
                  <a:srgbClr val="8D6246"/>
                </a:solidFill>
                <a:latin typeface="Times New Roman"/>
                <a:cs typeface="Times New Roman"/>
              </a:rPr>
              <a:t>Sweet</a:t>
            </a:r>
            <a:r>
              <a:rPr sz="1200" spc="-45" dirty="0">
                <a:solidFill>
                  <a:srgbClr val="8D6246"/>
                </a:solidFill>
                <a:latin typeface="Times New Roman"/>
                <a:cs typeface="Times New Roman"/>
              </a:rPr>
              <a:t> </a:t>
            </a:r>
            <a:r>
              <a:rPr sz="1200" spc="35" dirty="0">
                <a:solidFill>
                  <a:srgbClr val="8D6246"/>
                </a:solidFill>
                <a:latin typeface="Times New Roman"/>
                <a:cs typeface="Times New Roman"/>
              </a:rPr>
              <a:t>White</a:t>
            </a:r>
            <a:r>
              <a:rPr sz="1200" spc="-15" dirty="0">
                <a:solidFill>
                  <a:srgbClr val="8D6246"/>
                </a:solidFill>
                <a:latin typeface="Times New Roman"/>
                <a:cs typeface="Times New Roman"/>
              </a:rPr>
              <a:t> </a:t>
            </a:r>
            <a:r>
              <a:rPr sz="1200" spc="15" dirty="0">
                <a:solidFill>
                  <a:srgbClr val="8D6246"/>
                </a:solidFill>
                <a:latin typeface="Times New Roman"/>
                <a:cs typeface="Times New Roman"/>
              </a:rPr>
              <a:t>Wine</a:t>
            </a:r>
            <a:endParaRPr sz="1200" dirty="0">
              <a:latin typeface="Times New Roman"/>
              <a:cs typeface="Times New Roman"/>
            </a:endParaRPr>
          </a:p>
          <a:p>
            <a:pPr marL="149860" indent="-137160">
              <a:lnSpc>
                <a:spcPts val="1080"/>
              </a:lnSpc>
              <a:buSzPct val="91666"/>
              <a:buFont typeface="Wingdings"/>
              <a:buChar char=""/>
              <a:tabLst>
                <a:tab pos="149860" algn="l"/>
                <a:tab pos="697865" algn="l"/>
              </a:tabLst>
            </a:pPr>
            <a:r>
              <a:rPr sz="1200" spc="10" dirty="0">
                <a:solidFill>
                  <a:srgbClr val="8D6246"/>
                </a:solidFill>
                <a:latin typeface="Times New Roman"/>
                <a:cs typeface="Times New Roman"/>
              </a:rPr>
              <a:t>Taste:	</a:t>
            </a:r>
            <a:r>
              <a:rPr sz="1200" dirty="0">
                <a:solidFill>
                  <a:srgbClr val="8D6246"/>
                </a:solidFill>
                <a:latin typeface="Times New Roman"/>
                <a:cs typeface="Times New Roman"/>
              </a:rPr>
              <a:t>Passion</a:t>
            </a:r>
            <a:r>
              <a:rPr sz="1200" spc="-15" dirty="0">
                <a:solidFill>
                  <a:srgbClr val="8D6246"/>
                </a:solidFill>
                <a:latin typeface="Times New Roman"/>
                <a:cs typeface="Times New Roman"/>
              </a:rPr>
              <a:t> </a:t>
            </a:r>
            <a:r>
              <a:rPr sz="1200" spc="40" dirty="0">
                <a:solidFill>
                  <a:srgbClr val="8D6246"/>
                </a:solidFill>
                <a:latin typeface="Times New Roman"/>
                <a:cs typeface="Times New Roman"/>
              </a:rPr>
              <a:t>Fruit</a:t>
            </a:r>
            <a:r>
              <a:rPr sz="1200" spc="-30" dirty="0">
                <a:solidFill>
                  <a:srgbClr val="8D6246"/>
                </a:solidFill>
                <a:latin typeface="Times New Roman"/>
                <a:cs typeface="Times New Roman"/>
              </a:rPr>
              <a:t> </a:t>
            </a:r>
            <a:r>
              <a:rPr sz="1200" spc="10" dirty="0">
                <a:solidFill>
                  <a:srgbClr val="8D6246"/>
                </a:solidFill>
                <a:latin typeface="Times New Roman"/>
                <a:cs typeface="Times New Roman"/>
              </a:rPr>
              <a:t>and</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Guava.</a:t>
            </a:r>
            <a:endParaRPr sz="1200" dirty="0">
              <a:latin typeface="Times New Roman"/>
              <a:cs typeface="Times New Roman"/>
            </a:endParaRPr>
          </a:p>
          <a:p>
            <a:pPr marL="149860" indent="-137160">
              <a:lnSpc>
                <a:spcPts val="1080"/>
              </a:lnSpc>
              <a:buSzPct val="91666"/>
              <a:buFont typeface="Wingdings"/>
              <a:buChar char=""/>
              <a:tabLst>
                <a:tab pos="149860" algn="l"/>
              </a:tabLst>
            </a:pPr>
            <a:r>
              <a:rPr sz="1200" spc="-10" dirty="0">
                <a:solidFill>
                  <a:srgbClr val="8D6246"/>
                </a:solidFill>
                <a:latin typeface="Times New Roman"/>
                <a:cs typeface="Times New Roman"/>
              </a:rPr>
              <a:t>Aroma:</a:t>
            </a:r>
            <a:r>
              <a:rPr sz="1200" spc="90" dirty="0">
                <a:solidFill>
                  <a:srgbClr val="8D6246"/>
                </a:solidFill>
                <a:latin typeface="Times New Roman"/>
                <a:cs typeface="Times New Roman"/>
              </a:rPr>
              <a:t> </a:t>
            </a:r>
            <a:r>
              <a:rPr lang="en-US" sz="1200" spc="90" dirty="0">
                <a:solidFill>
                  <a:srgbClr val="8D6246"/>
                </a:solidFill>
                <a:latin typeface="Times New Roman"/>
                <a:cs typeface="Times New Roman"/>
              </a:rPr>
              <a:t> </a:t>
            </a:r>
            <a:r>
              <a:rPr sz="1200" dirty="0">
                <a:solidFill>
                  <a:srgbClr val="8D6246"/>
                </a:solidFill>
                <a:latin typeface="Times New Roman"/>
                <a:cs typeface="Times New Roman"/>
              </a:rPr>
              <a:t>Passion</a:t>
            </a:r>
            <a:r>
              <a:rPr sz="1200" spc="-15" dirty="0">
                <a:solidFill>
                  <a:srgbClr val="8D6246"/>
                </a:solidFill>
                <a:latin typeface="Times New Roman"/>
                <a:cs typeface="Times New Roman"/>
              </a:rPr>
              <a:t> </a:t>
            </a:r>
            <a:r>
              <a:rPr sz="1200" spc="25" dirty="0">
                <a:solidFill>
                  <a:srgbClr val="8D6246"/>
                </a:solidFill>
                <a:latin typeface="Times New Roman"/>
                <a:cs typeface="Times New Roman"/>
              </a:rPr>
              <a:t>Fruit.</a:t>
            </a:r>
            <a:endParaRPr sz="1200" dirty="0">
              <a:latin typeface="Times New Roman"/>
              <a:cs typeface="Times New Roman"/>
            </a:endParaRPr>
          </a:p>
          <a:p>
            <a:pPr marL="149860" indent="-137160">
              <a:lnSpc>
                <a:spcPts val="1080"/>
              </a:lnSpc>
              <a:buSzPct val="91666"/>
              <a:buFont typeface="Wingdings"/>
              <a:buChar char=""/>
              <a:tabLst>
                <a:tab pos="149860" algn="l"/>
                <a:tab pos="697865" algn="l"/>
              </a:tabLst>
            </a:pPr>
            <a:r>
              <a:rPr sz="1200" spc="-5" dirty="0">
                <a:solidFill>
                  <a:srgbClr val="8D6246"/>
                </a:solidFill>
                <a:latin typeface="Times New Roman"/>
                <a:cs typeface="Times New Roman"/>
              </a:rPr>
              <a:t>Bottle:	</a:t>
            </a:r>
            <a:r>
              <a:rPr sz="1200" spc="-30" dirty="0">
                <a:solidFill>
                  <a:srgbClr val="8D6246"/>
                </a:solidFill>
                <a:latin typeface="Times New Roman"/>
                <a:cs typeface="Times New Roman"/>
              </a:rPr>
              <a:t>Size:</a:t>
            </a:r>
            <a:r>
              <a:rPr sz="1200" spc="-45" dirty="0">
                <a:solidFill>
                  <a:srgbClr val="8D6246"/>
                </a:solidFill>
                <a:latin typeface="Times New Roman"/>
                <a:cs typeface="Times New Roman"/>
              </a:rPr>
              <a:t> </a:t>
            </a:r>
            <a:r>
              <a:rPr sz="1200" dirty="0">
                <a:solidFill>
                  <a:srgbClr val="8D6246"/>
                </a:solidFill>
                <a:latin typeface="Times New Roman"/>
                <a:cs typeface="Times New Roman"/>
              </a:rPr>
              <a:t>750</a:t>
            </a:r>
            <a:r>
              <a:rPr sz="1200" spc="-30" dirty="0">
                <a:solidFill>
                  <a:srgbClr val="8D6246"/>
                </a:solidFill>
                <a:latin typeface="Times New Roman"/>
                <a:cs typeface="Times New Roman"/>
              </a:rPr>
              <a:t> </a:t>
            </a:r>
            <a:r>
              <a:rPr sz="1200" spc="-15" dirty="0">
                <a:solidFill>
                  <a:srgbClr val="8D6246"/>
                </a:solidFill>
                <a:latin typeface="Times New Roman"/>
                <a:cs typeface="Times New Roman"/>
              </a:rPr>
              <a:t>ml.</a:t>
            </a:r>
            <a:endParaRPr sz="1200" dirty="0">
              <a:latin typeface="Times New Roman"/>
              <a:cs typeface="Times New Roman"/>
            </a:endParaRPr>
          </a:p>
          <a:p>
            <a:pPr marL="149860" indent="-137160">
              <a:lnSpc>
                <a:spcPts val="1260"/>
              </a:lnSpc>
              <a:buSzPct val="91666"/>
              <a:buFont typeface="Wingdings"/>
              <a:buChar char=""/>
              <a:tabLst>
                <a:tab pos="149860" algn="l"/>
              </a:tabLst>
            </a:pPr>
            <a:r>
              <a:rPr sz="1200" spc="-20" dirty="0">
                <a:solidFill>
                  <a:srgbClr val="8D6246"/>
                </a:solidFill>
                <a:latin typeface="Times New Roman"/>
                <a:cs typeface="Times New Roman"/>
              </a:rPr>
              <a:t>Alcohol:</a:t>
            </a:r>
            <a:r>
              <a:rPr sz="1200" spc="-30" dirty="0">
                <a:solidFill>
                  <a:srgbClr val="8D6246"/>
                </a:solidFill>
                <a:latin typeface="Times New Roman"/>
                <a:cs typeface="Times New Roman"/>
              </a:rPr>
              <a:t> </a:t>
            </a:r>
            <a:r>
              <a:rPr sz="1200" spc="-40" dirty="0">
                <a:solidFill>
                  <a:srgbClr val="8D6246"/>
                </a:solidFill>
                <a:latin typeface="Times New Roman"/>
                <a:cs typeface="Times New Roman"/>
              </a:rPr>
              <a:t>12%.</a:t>
            </a:r>
            <a:endParaRPr sz="1200" dirty="0">
              <a:latin typeface="Times New Roman"/>
              <a:cs typeface="Times New Roman"/>
            </a:endParaRPr>
          </a:p>
        </p:txBody>
      </p:sp>
      <p:sp>
        <p:nvSpPr>
          <p:cNvPr id="5" name="object 5"/>
          <p:cNvSpPr txBox="1"/>
          <p:nvPr/>
        </p:nvSpPr>
        <p:spPr>
          <a:xfrm>
            <a:off x="4678171" y="3675634"/>
            <a:ext cx="3300095" cy="611833"/>
          </a:xfrm>
          <a:prstGeom prst="rect">
            <a:avLst/>
          </a:prstGeom>
        </p:spPr>
        <p:txBody>
          <a:bodyPr vert="horz" wrap="square" lIns="0" tIns="58419" rIns="0" bIns="0" rtlCol="0">
            <a:spAutoFit/>
          </a:bodyPr>
          <a:lstStyle/>
          <a:p>
            <a:pPr marL="12700">
              <a:lnSpc>
                <a:spcPct val="100000"/>
              </a:lnSpc>
              <a:spcBef>
                <a:spcPts val="459"/>
              </a:spcBef>
            </a:pPr>
            <a:r>
              <a:rPr sz="1200" b="1" u="sng" spc="10" dirty="0">
                <a:solidFill>
                  <a:srgbClr val="8D6246"/>
                </a:solidFill>
                <a:uFill>
                  <a:solidFill>
                    <a:srgbClr val="8D6246"/>
                  </a:solidFill>
                </a:uFill>
                <a:latin typeface="Times New Roman"/>
                <a:cs typeface="Times New Roman"/>
              </a:rPr>
              <a:t>Production</a:t>
            </a:r>
            <a:endParaRPr sz="1200" dirty="0">
              <a:latin typeface="Times New Roman"/>
              <a:cs typeface="Times New Roman"/>
            </a:endParaRPr>
          </a:p>
          <a:p>
            <a:pPr marL="184785" marR="5080" indent="-172720">
              <a:lnSpc>
                <a:spcPct val="75000"/>
              </a:lnSpc>
              <a:spcBef>
                <a:spcPts val="720"/>
              </a:spcBef>
              <a:buFont typeface="Wingdings"/>
              <a:buChar char=""/>
              <a:tabLst>
                <a:tab pos="185420" algn="l"/>
              </a:tabLst>
            </a:pPr>
            <a:r>
              <a:rPr lang="en-US" sz="1200" spc="10" dirty="0">
                <a:solidFill>
                  <a:srgbClr val="8D6246"/>
                </a:solidFill>
                <a:latin typeface="Times New Roman"/>
                <a:cs typeface="Times New Roman"/>
              </a:rPr>
              <a:t>Made from Passion Fruit and Sauvignon Blanc that greatly complements each other.  </a:t>
            </a:r>
          </a:p>
        </p:txBody>
      </p:sp>
      <p:sp>
        <p:nvSpPr>
          <p:cNvPr id="6" name="object 6"/>
          <p:cNvSpPr txBox="1"/>
          <p:nvPr/>
        </p:nvSpPr>
        <p:spPr>
          <a:xfrm>
            <a:off x="4631468" y="4532004"/>
            <a:ext cx="3027045" cy="389890"/>
          </a:xfrm>
          <a:prstGeom prst="rect">
            <a:avLst/>
          </a:prstGeom>
        </p:spPr>
        <p:txBody>
          <a:bodyPr vert="horz" wrap="square" lIns="0" tIns="12700" rIns="0" bIns="0" rtlCol="0">
            <a:spAutoFit/>
          </a:bodyPr>
          <a:lstStyle/>
          <a:p>
            <a:pPr marL="38100">
              <a:lnSpc>
                <a:spcPts val="1435"/>
              </a:lnSpc>
              <a:spcBef>
                <a:spcPts val="100"/>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dirty="0">
              <a:latin typeface="Times New Roman"/>
              <a:cs typeface="Times New Roman"/>
            </a:endParaRPr>
          </a:p>
          <a:p>
            <a:pPr marL="210185" indent="-172720">
              <a:lnSpc>
                <a:spcPts val="1435"/>
              </a:lnSpc>
              <a:buFont typeface="Wingdings"/>
              <a:buChar char=""/>
              <a:tabLst>
                <a:tab pos="210820" algn="l"/>
              </a:tabLst>
            </a:pPr>
            <a:r>
              <a:rPr sz="1200" spc="-5" dirty="0">
                <a:solidFill>
                  <a:srgbClr val="8D6246"/>
                </a:solidFill>
                <a:latin typeface="Times New Roman"/>
                <a:cs typeface="Times New Roman"/>
              </a:rPr>
              <a:t>Best</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a:t>
            </a:r>
            <a:r>
              <a:rPr sz="1200" spc="-15" baseline="24305" dirty="0">
                <a:solidFill>
                  <a:srgbClr val="8D6246"/>
                </a:solidFill>
                <a:latin typeface="Times New Roman"/>
                <a:cs typeface="Times New Roman"/>
              </a:rPr>
              <a:t>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dirty="0">
              <a:latin typeface="Times New Roman"/>
              <a:cs typeface="Times New Roman"/>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413384">
              <a:lnSpc>
                <a:spcPct val="100000"/>
              </a:lnSpc>
              <a:spcBef>
                <a:spcPts val="100"/>
              </a:spcBef>
              <a:tabLst>
                <a:tab pos="3898265" algn="l"/>
              </a:tabLst>
            </a:pPr>
            <a:r>
              <a:rPr spc="-10" dirty="0"/>
              <a:t>TRUE</a:t>
            </a:r>
            <a:r>
              <a:rPr spc="-45" dirty="0"/>
              <a:t> </a:t>
            </a:r>
            <a:r>
              <a:rPr spc="-30" dirty="0"/>
              <a:t>PASSION</a:t>
            </a:r>
            <a:r>
              <a:rPr spc="-15" dirty="0"/>
              <a:t> </a:t>
            </a:r>
            <a:r>
              <a:rPr dirty="0"/>
              <a:t>WINE</a:t>
            </a:r>
          </a:p>
        </p:txBody>
      </p:sp>
      <p:sp>
        <p:nvSpPr>
          <p:cNvPr id="11" name="object 11"/>
          <p:cNvSpPr txBox="1"/>
          <p:nvPr/>
        </p:nvSpPr>
        <p:spPr>
          <a:xfrm>
            <a:off x="1009903" y="653034"/>
            <a:ext cx="7170420" cy="1228090"/>
          </a:xfrm>
          <a:prstGeom prst="rect">
            <a:avLst/>
          </a:prstGeom>
        </p:spPr>
        <p:txBody>
          <a:bodyPr vert="horz" wrap="square" lIns="0" tIns="158750" rIns="0" bIns="0" rtlCol="0">
            <a:spAutoFit/>
          </a:bodyPr>
          <a:lstStyle/>
          <a:p>
            <a:pPr marL="12700">
              <a:lnSpc>
                <a:spcPct val="100000"/>
              </a:lnSpc>
              <a:spcBef>
                <a:spcPts val="1250"/>
              </a:spcBef>
            </a:pPr>
            <a:r>
              <a:rPr sz="1800" b="1" spc="-15" dirty="0">
                <a:solidFill>
                  <a:srgbClr val="9D0000"/>
                </a:solidFill>
                <a:latin typeface="Garamond"/>
                <a:cs typeface="Garamond"/>
              </a:rPr>
              <a:t>Passion</a:t>
            </a:r>
            <a:r>
              <a:rPr sz="1800" b="1" spc="15" dirty="0">
                <a:solidFill>
                  <a:srgbClr val="9D0000"/>
                </a:solidFill>
                <a:latin typeface="Garamond"/>
                <a:cs typeface="Garamond"/>
              </a:rPr>
              <a:t> </a:t>
            </a:r>
            <a:r>
              <a:rPr sz="1800" b="1" dirty="0">
                <a:solidFill>
                  <a:srgbClr val="9D0000"/>
                </a:solidFill>
                <a:latin typeface="Garamond"/>
                <a:cs typeface="Garamond"/>
              </a:rPr>
              <a:t>Fruit</a:t>
            </a:r>
            <a:r>
              <a:rPr sz="1800" b="1" spc="10" dirty="0">
                <a:solidFill>
                  <a:srgbClr val="9D0000"/>
                </a:solidFill>
                <a:latin typeface="Garamond"/>
                <a:cs typeface="Garamond"/>
              </a:rPr>
              <a:t> </a:t>
            </a:r>
            <a:r>
              <a:rPr sz="1800" b="1" dirty="0">
                <a:solidFill>
                  <a:srgbClr val="9D0000"/>
                </a:solidFill>
                <a:latin typeface="Garamond"/>
                <a:cs typeface="Garamond"/>
              </a:rPr>
              <a:t>&amp;</a:t>
            </a:r>
            <a:r>
              <a:rPr sz="1800" b="1" spc="5" dirty="0">
                <a:solidFill>
                  <a:srgbClr val="9D0000"/>
                </a:solidFill>
                <a:latin typeface="Garamond"/>
                <a:cs typeface="Garamond"/>
              </a:rPr>
              <a:t> </a:t>
            </a:r>
            <a:r>
              <a:rPr sz="1800" b="1" spc="-5" dirty="0">
                <a:solidFill>
                  <a:srgbClr val="9D0000"/>
                </a:solidFill>
                <a:latin typeface="Garamond"/>
                <a:cs typeface="Garamond"/>
              </a:rPr>
              <a:t>Sauvignon</a:t>
            </a:r>
            <a:r>
              <a:rPr sz="1800" b="1" spc="-10" dirty="0">
                <a:solidFill>
                  <a:srgbClr val="9D0000"/>
                </a:solidFill>
                <a:latin typeface="Garamond"/>
                <a:cs typeface="Garamond"/>
              </a:rPr>
              <a:t> </a:t>
            </a:r>
            <a:r>
              <a:rPr sz="1800" b="1" dirty="0">
                <a:solidFill>
                  <a:srgbClr val="9D0000"/>
                </a:solidFill>
                <a:latin typeface="Garamond"/>
                <a:cs typeface="Garamond"/>
              </a:rPr>
              <a:t>Blanc</a:t>
            </a:r>
            <a:endParaRPr sz="1800" dirty="0">
              <a:latin typeface="Garamond"/>
              <a:cs typeface="Garamond"/>
            </a:endParaRPr>
          </a:p>
          <a:p>
            <a:pPr marL="3680460">
              <a:lnSpc>
                <a:spcPct val="100000"/>
              </a:lnSpc>
              <a:spcBef>
                <a:spcPts val="770"/>
              </a:spcBef>
            </a:pPr>
            <a:r>
              <a:rPr sz="1200" b="1" u="sng" spc="25" dirty="0">
                <a:solidFill>
                  <a:srgbClr val="8D6246"/>
                </a:solidFill>
                <a:uFill>
                  <a:solidFill>
                    <a:srgbClr val="8D6246"/>
                  </a:solidFill>
                </a:uFill>
                <a:latin typeface="Times New Roman"/>
                <a:cs typeface="Times New Roman"/>
              </a:rPr>
              <a:t>Tasting</a:t>
            </a:r>
            <a:r>
              <a:rPr sz="1200" b="1" u="sng" spc="-5"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dirty="0">
              <a:latin typeface="Times New Roman"/>
              <a:cs typeface="Times New Roman"/>
            </a:endParaRPr>
          </a:p>
          <a:p>
            <a:pPr marL="3853179" indent="-172720">
              <a:lnSpc>
                <a:spcPts val="1260"/>
              </a:lnSpc>
              <a:spcBef>
                <a:spcPts val="345"/>
              </a:spcBef>
              <a:buFont typeface="Wingdings"/>
              <a:buChar char=""/>
              <a:tabLst>
                <a:tab pos="3853179" algn="l"/>
              </a:tabLst>
            </a:pPr>
            <a:r>
              <a:rPr sz="1200" spc="-160" dirty="0">
                <a:solidFill>
                  <a:srgbClr val="8D6246"/>
                </a:solidFill>
                <a:latin typeface="Times New Roman"/>
                <a:cs typeface="Times New Roman"/>
              </a:rPr>
              <a:t>“A</a:t>
            </a:r>
            <a:r>
              <a:rPr sz="1200" dirty="0">
                <a:solidFill>
                  <a:srgbClr val="8D6246"/>
                </a:solidFill>
                <a:latin typeface="Times New Roman"/>
                <a:cs typeface="Times New Roman"/>
              </a:rPr>
              <a:t> fascinating</a:t>
            </a:r>
            <a:r>
              <a:rPr sz="1200" spc="-5" dirty="0">
                <a:solidFill>
                  <a:srgbClr val="8D6246"/>
                </a:solidFill>
                <a:latin typeface="Times New Roman"/>
                <a:cs typeface="Times New Roman"/>
              </a:rPr>
              <a:t> wine </a:t>
            </a:r>
            <a:r>
              <a:rPr sz="1200" spc="35" dirty="0">
                <a:solidFill>
                  <a:srgbClr val="8D6246"/>
                </a:solidFill>
                <a:latin typeface="Times New Roman"/>
                <a:cs typeface="Times New Roman"/>
              </a:rPr>
              <a:t>that</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is </a:t>
            </a:r>
            <a:r>
              <a:rPr sz="1200" spc="5" dirty="0">
                <a:solidFill>
                  <a:srgbClr val="8D6246"/>
                </a:solidFill>
                <a:latin typeface="Times New Roman"/>
                <a:cs typeface="Times New Roman"/>
              </a:rPr>
              <a:t>intensely</a:t>
            </a:r>
            <a:r>
              <a:rPr sz="1200" spc="-10" dirty="0">
                <a:solidFill>
                  <a:srgbClr val="8D6246"/>
                </a:solidFill>
                <a:latin typeface="Times New Roman"/>
                <a:cs typeface="Times New Roman"/>
              </a:rPr>
              <a:t> </a:t>
            </a:r>
            <a:r>
              <a:rPr sz="1200" dirty="0">
                <a:solidFill>
                  <a:srgbClr val="8D6246"/>
                </a:solidFill>
                <a:latin typeface="Times New Roman"/>
                <a:cs typeface="Times New Roman"/>
              </a:rPr>
              <a:t>tropical.</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with</a:t>
            </a:r>
            <a:r>
              <a:rPr sz="1200" spc="5" dirty="0">
                <a:solidFill>
                  <a:srgbClr val="8D6246"/>
                </a:solidFill>
                <a:latin typeface="Times New Roman"/>
                <a:cs typeface="Times New Roman"/>
              </a:rPr>
              <a:t> </a:t>
            </a:r>
            <a:r>
              <a:rPr sz="1200" spc="20" dirty="0">
                <a:solidFill>
                  <a:srgbClr val="8D6246"/>
                </a:solidFill>
                <a:latin typeface="Times New Roman"/>
                <a:cs typeface="Times New Roman"/>
              </a:rPr>
              <a:t>the</a:t>
            </a:r>
            <a:endParaRPr sz="1200" dirty="0">
              <a:latin typeface="Times New Roman"/>
              <a:cs typeface="Times New Roman"/>
            </a:endParaRPr>
          </a:p>
          <a:p>
            <a:pPr marL="3853179" marR="63500">
              <a:lnSpc>
                <a:spcPct val="75000"/>
              </a:lnSpc>
              <a:spcBef>
                <a:spcPts val="180"/>
              </a:spcBef>
            </a:pPr>
            <a:r>
              <a:rPr sz="1200" spc="35" dirty="0">
                <a:solidFill>
                  <a:srgbClr val="8D6246"/>
                </a:solidFill>
                <a:latin typeface="Times New Roman"/>
                <a:cs typeface="Times New Roman"/>
              </a:rPr>
              <a:t>right </a:t>
            </a:r>
            <a:r>
              <a:rPr sz="1200" spc="-5" dirty="0">
                <a:solidFill>
                  <a:srgbClr val="8D6246"/>
                </a:solidFill>
                <a:latin typeface="Times New Roman"/>
                <a:cs typeface="Times New Roman"/>
              </a:rPr>
              <a:t>dish, </a:t>
            </a:r>
            <a:r>
              <a:rPr sz="1200" spc="-15" dirty="0">
                <a:solidFill>
                  <a:srgbClr val="8D6246"/>
                </a:solidFill>
                <a:latin typeface="Times New Roman"/>
                <a:cs typeface="Times New Roman"/>
              </a:rPr>
              <a:t>maybe </a:t>
            </a:r>
            <a:r>
              <a:rPr sz="1200" spc="15" dirty="0">
                <a:solidFill>
                  <a:srgbClr val="8D6246"/>
                </a:solidFill>
                <a:latin typeface="Times New Roman"/>
                <a:cs typeface="Times New Roman"/>
              </a:rPr>
              <a:t>grilled shrimp </a:t>
            </a:r>
            <a:r>
              <a:rPr sz="1200" spc="10" dirty="0">
                <a:solidFill>
                  <a:srgbClr val="8D6246"/>
                </a:solidFill>
                <a:latin typeface="Times New Roman"/>
                <a:cs typeface="Times New Roman"/>
              </a:rPr>
              <a:t>and </a:t>
            </a:r>
            <a:r>
              <a:rPr sz="1200" spc="-15" dirty="0">
                <a:solidFill>
                  <a:srgbClr val="8D6246"/>
                </a:solidFill>
                <a:latin typeface="Times New Roman"/>
                <a:cs typeface="Times New Roman"/>
              </a:rPr>
              <a:t>papaya </a:t>
            </a:r>
            <a:r>
              <a:rPr sz="1200" spc="-5" dirty="0">
                <a:solidFill>
                  <a:srgbClr val="8D6246"/>
                </a:solidFill>
                <a:latin typeface="Times New Roman"/>
                <a:cs typeface="Times New Roman"/>
              </a:rPr>
              <a:t>salad, </a:t>
            </a:r>
            <a:r>
              <a:rPr sz="1200" spc="20" dirty="0">
                <a:solidFill>
                  <a:srgbClr val="8D6246"/>
                </a:solidFill>
                <a:latin typeface="Times New Roman"/>
                <a:cs typeface="Times New Roman"/>
              </a:rPr>
              <a:t>it </a:t>
            </a:r>
            <a:r>
              <a:rPr sz="1200" spc="-285" dirty="0">
                <a:solidFill>
                  <a:srgbClr val="8D6246"/>
                </a:solidFill>
                <a:latin typeface="Times New Roman"/>
                <a:cs typeface="Times New Roman"/>
              </a:rPr>
              <a:t> </a:t>
            </a:r>
            <a:r>
              <a:rPr sz="1200" dirty="0">
                <a:solidFill>
                  <a:srgbClr val="8D6246"/>
                </a:solidFill>
                <a:latin typeface="Times New Roman"/>
                <a:cs typeface="Times New Roman"/>
              </a:rPr>
              <a:t>would </a:t>
            </a:r>
            <a:r>
              <a:rPr sz="1200" spc="-10" dirty="0">
                <a:solidFill>
                  <a:srgbClr val="8D6246"/>
                </a:solidFill>
                <a:latin typeface="Times New Roman"/>
                <a:cs typeface="Times New Roman"/>
              </a:rPr>
              <a:t>be</a:t>
            </a:r>
            <a:r>
              <a:rPr sz="1200" dirty="0">
                <a:solidFill>
                  <a:srgbClr val="8D6246"/>
                </a:solidFill>
                <a:latin typeface="Times New Roman"/>
                <a:cs typeface="Times New Roman"/>
              </a:rPr>
              <a:t> </a:t>
            </a:r>
            <a:r>
              <a:rPr sz="1200" spc="-15" dirty="0">
                <a:solidFill>
                  <a:srgbClr val="8D6246"/>
                </a:solidFill>
                <a:latin typeface="Times New Roman"/>
                <a:cs typeface="Times New Roman"/>
              </a:rPr>
              <a:t>spectacular.“</a:t>
            </a:r>
            <a:r>
              <a:rPr sz="1200" dirty="0">
                <a:solidFill>
                  <a:srgbClr val="8D6246"/>
                </a:solidFill>
                <a:latin typeface="Times New Roman"/>
                <a:cs typeface="Times New Roman"/>
              </a:rPr>
              <a:t> </a:t>
            </a:r>
            <a:r>
              <a:rPr sz="1200" spc="10" dirty="0">
                <a:solidFill>
                  <a:srgbClr val="8D6246"/>
                </a:solidFill>
                <a:latin typeface="Times New Roman"/>
                <a:cs typeface="Times New Roman"/>
              </a:rPr>
              <a:t>-</a:t>
            </a:r>
            <a:r>
              <a:rPr sz="1200" spc="-5" dirty="0">
                <a:solidFill>
                  <a:srgbClr val="8D6246"/>
                </a:solidFill>
                <a:latin typeface="Times New Roman"/>
                <a:cs typeface="Times New Roman"/>
              </a:rPr>
              <a:t> </a:t>
            </a:r>
            <a:r>
              <a:rPr sz="1200" spc="-20" dirty="0">
                <a:solidFill>
                  <a:srgbClr val="8D6246"/>
                </a:solidFill>
                <a:latin typeface="Times New Roman"/>
                <a:cs typeface="Times New Roman"/>
              </a:rPr>
              <a:t>USA</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Wine</a:t>
            </a:r>
            <a:r>
              <a:rPr sz="1200" dirty="0">
                <a:solidFill>
                  <a:srgbClr val="8D6246"/>
                </a:solidFill>
                <a:latin typeface="Times New Roman"/>
                <a:cs typeface="Times New Roman"/>
              </a:rPr>
              <a:t> </a:t>
            </a:r>
            <a:r>
              <a:rPr sz="1200" spc="10" dirty="0">
                <a:solidFill>
                  <a:srgbClr val="8D6246"/>
                </a:solidFill>
                <a:latin typeface="Times New Roman"/>
                <a:cs typeface="Times New Roman"/>
              </a:rPr>
              <a:t>Ratings</a:t>
            </a:r>
            <a:endParaRPr sz="1200" dirty="0">
              <a:latin typeface="Times New Roman"/>
              <a:cs typeface="Times New Roman"/>
            </a:endParaRPr>
          </a:p>
        </p:txBody>
      </p:sp>
      <p:grpSp>
        <p:nvGrpSpPr>
          <p:cNvPr id="12" name="object 12"/>
          <p:cNvGrpSpPr/>
          <p:nvPr/>
        </p:nvGrpSpPr>
        <p:grpSpPr>
          <a:xfrm>
            <a:off x="3029711" y="4431791"/>
            <a:ext cx="819912" cy="637032"/>
            <a:chOff x="3029711" y="4431791"/>
            <a:chExt cx="819912" cy="637032"/>
          </a:xfrm>
        </p:grpSpPr>
        <p:pic>
          <p:nvPicPr>
            <p:cNvPr id="13" name="object 13"/>
            <p:cNvPicPr/>
            <p:nvPr/>
          </p:nvPicPr>
          <p:blipFill>
            <a:blip r:embed="rId2" cstate="print"/>
            <a:stretch>
              <a:fillRect/>
            </a:stretch>
          </p:blipFill>
          <p:spPr>
            <a:xfrm>
              <a:off x="3029711" y="4431791"/>
              <a:ext cx="438912" cy="637032"/>
            </a:xfrm>
            <a:prstGeom prst="rect">
              <a:avLst/>
            </a:prstGeom>
          </p:spPr>
        </p:pic>
        <p:pic>
          <p:nvPicPr>
            <p:cNvPr id="14" name="object 14"/>
            <p:cNvPicPr/>
            <p:nvPr/>
          </p:nvPicPr>
          <p:blipFill>
            <a:blip r:embed="rId3" cstate="print"/>
            <a:stretch>
              <a:fillRect/>
            </a:stretch>
          </p:blipFill>
          <p:spPr>
            <a:xfrm>
              <a:off x="3348227" y="4629911"/>
              <a:ext cx="501396" cy="438912"/>
            </a:xfrm>
            <a:prstGeom prst="rect">
              <a:avLst/>
            </a:prstGeom>
          </p:spPr>
        </p:pic>
      </p:grpSp>
      <p:pic>
        <p:nvPicPr>
          <p:cNvPr id="16" name="object 16"/>
          <p:cNvPicPr/>
          <p:nvPr/>
        </p:nvPicPr>
        <p:blipFill>
          <a:blip r:embed="rId4" cstate="print"/>
          <a:stretch>
            <a:fillRect/>
          </a:stretch>
        </p:blipFill>
        <p:spPr>
          <a:xfrm>
            <a:off x="0" y="5510791"/>
            <a:ext cx="7482" cy="532398"/>
          </a:xfrm>
          <a:prstGeom prst="rect">
            <a:avLst/>
          </a:prstGeom>
        </p:spPr>
      </p:pic>
      <p:sp>
        <p:nvSpPr>
          <p:cNvPr id="30" name="object 30"/>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2</a:t>
            </a:fld>
            <a:endParaRPr dirty="0"/>
          </a:p>
        </p:txBody>
      </p:sp>
      <p:pic>
        <p:nvPicPr>
          <p:cNvPr id="19" name="Picture 18" descr="A bottle of alcohol&#10;&#10;Description automatically generated with low confidence">
            <a:extLst>
              <a:ext uri="{FF2B5EF4-FFF2-40B4-BE49-F238E27FC236}">
                <a16:creationId xmlns:a16="http://schemas.microsoft.com/office/drawing/2014/main" id="{FA386B26-A5D2-ADFA-B4B4-E82A8B804D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857" y="1056370"/>
            <a:ext cx="4294950" cy="4287467"/>
          </a:xfrm>
          <a:prstGeom prst="rect">
            <a:avLst/>
          </a:prstGeom>
          <a:ln>
            <a:noFill/>
          </a:ln>
        </p:spPr>
      </p:pic>
      <p:sp>
        <p:nvSpPr>
          <p:cNvPr id="23" name="object 12">
            <a:extLst>
              <a:ext uri="{FF2B5EF4-FFF2-40B4-BE49-F238E27FC236}">
                <a16:creationId xmlns:a16="http://schemas.microsoft.com/office/drawing/2014/main" id="{3188FA98-3EE0-2AB2-F440-B624DACA638A}"/>
              </a:ext>
            </a:extLst>
          </p:cNvPr>
          <p:cNvSpPr/>
          <p:nvPr/>
        </p:nvSpPr>
        <p:spPr>
          <a:xfrm>
            <a:off x="1228915" y="1056371"/>
            <a:ext cx="2774315" cy="4266598"/>
          </a:xfrm>
          <a:custGeom>
            <a:avLst/>
            <a:gdLst/>
            <a:ahLst/>
            <a:cxnLst/>
            <a:rect l="l" t="t" r="r" b="b"/>
            <a:pathLst>
              <a:path w="2774315" h="4153535">
                <a:moveTo>
                  <a:pt x="0" y="4153280"/>
                </a:moveTo>
                <a:lnTo>
                  <a:pt x="2774061" y="4153280"/>
                </a:lnTo>
                <a:lnTo>
                  <a:pt x="2774061" y="0"/>
                </a:lnTo>
                <a:lnTo>
                  <a:pt x="0" y="0"/>
                </a:lnTo>
                <a:lnTo>
                  <a:pt x="0" y="4153280"/>
                </a:lnTo>
                <a:close/>
              </a:path>
            </a:pathLst>
          </a:custGeom>
          <a:ln w="9525">
            <a:solidFill>
              <a:srgbClr val="855839"/>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13384">
              <a:lnSpc>
                <a:spcPct val="100000"/>
              </a:lnSpc>
              <a:spcBef>
                <a:spcPts val="100"/>
              </a:spcBef>
              <a:tabLst>
                <a:tab pos="680720" algn="l"/>
                <a:tab pos="3898265" algn="l"/>
              </a:tabLst>
            </a:pPr>
            <a:r>
              <a:rPr spc="-20" dirty="0"/>
              <a:t>LOVE</a:t>
            </a:r>
            <a:r>
              <a:rPr spc="-25" dirty="0"/>
              <a:t> </a:t>
            </a:r>
            <a:r>
              <a:rPr spc="-35" dirty="0"/>
              <a:t>AFFAIR</a:t>
            </a:r>
            <a:r>
              <a:rPr spc="-25" dirty="0"/>
              <a:t> </a:t>
            </a:r>
            <a:r>
              <a:rPr dirty="0"/>
              <a:t>WINE</a:t>
            </a:r>
          </a:p>
        </p:txBody>
      </p:sp>
      <p:sp>
        <p:nvSpPr>
          <p:cNvPr id="4" name="object 4"/>
          <p:cNvSpPr txBox="1"/>
          <p:nvPr/>
        </p:nvSpPr>
        <p:spPr>
          <a:xfrm>
            <a:off x="1116583" y="772413"/>
            <a:ext cx="3406140" cy="918844"/>
          </a:xfrm>
          <a:prstGeom prst="rect">
            <a:avLst/>
          </a:prstGeom>
        </p:spPr>
        <p:txBody>
          <a:bodyPr vert="horz" wrap="square" lIns="0" tIns="93345" rIns="0" bIns="0" rtlCol="0">
            <a:spAutoFit/>
          </a:bodyPr>
          <a:lstStyle/>
          <a:p>
            <a:pPr marL="12700">
              <a:lnSpc>
                <a:spcPct val="100000"/>
              </a:lnSpc>
              <a:spcBef>
                <a:spcPts val="735"/>
              </a:spcBef>
            </a:pPr>
            <a:r>
              <a:rPr sz="1200" b="1" u="sng" spc="25" dirty="0">
                <a:solidFill>
                  <a:srgbClr val="8D6246"/>
                </a:solidFill>
                <a:uFill>
                  <a:solidFill>
                    <a:srgbClr val="8D6246"/>
                  </a:solidFill>
                </a:uFill>
                <a:latin typeface="Times New Roman"/>
                <a:cs typeface="Times New Roman"/>
              </a:rPr>
              <a:t>Tasting</a:t>
            </a:r>
            <a:r>
              <a:rPr sz="1200" b="1" u="sng" spc="-10"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dirty="0">
              <a:latin typeface="Times New Roman"/>
              <a:cs typeface="Times New Roman"/>
            </a:endParaRPr>
          </a:p>
          <a:p>
            <a:pPr marL="184785" marR="5080" indent="-172720">
              <a:lnSpc>
                <a:spcPct val="100000"/>
              </a:lnSpc>
              <a:spcBef>
                <a:spcPts val="635"/>
              </a:spcBef>
              <a:buFont typeface="Wingdings"/>
              <a:buChar char=""/>
              <a:tabLst>
                <a:tab pos="185420" algn="l"/>
              </a:tabLst>
            </a:pPr>
            <a:r>
              <a:rPr sz="1200" spc="30" dirty="0">
                <a:solidFill>
                  <a:srgbClr val="8D6246"/>
                </a:solidFill>
                <a:latin typeface="Times New Roman"/>
                <a:cs typeface="Times New Roman"/>
              </a:rPr>
              <a:t>Our </a:t>
            </a:r>
            <a:r>
              <a:rPr sz="1200" spc="-25" dirty="0">
                <a:solidFill>
                  <a:srgbClr val="8D6246"/>
                </a:solidFill>
                <a:latin typeface="Times New Roman"/>
                <a:cs typeface="Times New Roman"/>
              </a:rPr>
              <a:t>Love </a:t>
            </a:r>
            <a:r>
              <a:rPr sz="1200" spc="-20" dirty="0">
                <a:solidFill>
                  <a:srgbClr val="8D6246"/>
                </a:solidFill>
                <a:latin typeface="Times New Roman"/>
                <a:cs typeface="Times New Roman"/>
              </a:rPr>
              <a:t>Affair </a:t>
            </a:r>
            <a:r>
              <a:rPr sz="1200" spc="5" dirty="0">
                <a:solidFill>
                  <a:srgbClr val="8D6246"/>
                </a:solidFill>
                <a:latin typeface="Times New Roman"/>
                <a:cs typeface="Times New Roman"/>
              </a:rPr>
              <a:t>Wine, produced </a:t>
            </a:r>
            <a:r>
              <a:rPr sz="1200" dirty="0">
                <a:solidFill>
                  <a:srgbClr val="8D6246"/>
                </a:solidFill>
                <a:latin typeface="Times New Roman"/>
                <a:cs typeface="Times New Roman"/>
              </a:rPr>
              <a:t>from </a:t>
            </a:r>
            <a:r>
              <a:rPr sz="1200" spc="5" dirty="0">
                <a:solidFill>
                  <a:srgbClr val="8D6246"/>
                </a:solidFill>
                <a:latin typeface="Times New Roman"/>
                <a:cs typeface="Times New Roman"/>
              </a:rPr>
              <a:t>Sorrel, </a:t>
            </a:r>
            <a:r>
              <a:rPr lang="en-US" sz="1200" spc="10" dirty="0">
                <a:solidFill>
                  <a:srgbClr val="8D6246"/>
                </a:solidFill>
                <a:latin typeface="Times New Roman"/>
                <a:cs typeface="Times New Roman"/>
              </a:rPr>
              <a:t>Malbec</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grape, and </a:t>
            </a:r>
            <a:r>
              <a:rPr sz="1200" spc="20" dirty="0">
                <a:solidFill>
                  <a:srgbClr val="8D6246"/>
                </a:solidFill>
                <a:latin typeface="Times New Roman"/>
                <a:cs typeface="Times New Roman"/>
              </a:rPr>
              <a:t>natural </a:t>
            </a:r>
            <a:r>
              <a:rPr sz="1200" spc="-20" dirty="0">
                <a:solidFill>
                  <a:srgbClr val="8D6246"/>
                </a:solidFill>
                <a:latin typeface="Times New Roman"/>
                <a:cs typeface="Times New Roman"/>
              </a:rPr>
              <a:t>flavours; </a:t>
            </a:r>
            <a:r>
              <a:rPr sz="1200" spc="20" dirty="0">
                <a:solidFill>
                  <a:srgbClr val="8D6246"/>
                </a:solidFill>
                <a:latin typeface="Times New Roman"/>
                <a:cs typeface="Times New Roman"/>
              </a:rPr>
              <a:t>springs </a:t>
            </a:r>
            <a:r>
              <a:rPr sz="1200" spc="-10" dirty="0">
                <a:solidFill>
                  <a:srgbClr val="8D6246"/>
                </a:solidFill>
                <a:latin typeface="Times New Roman"/>
                <a:cs typeface="Times New Roman"/>
              </a:rPr>
              <a:t>a </a:t>
            </a:r>
            <a:r>
              <a:rPr sz="1200" spc="5" dirty="0">
                <a:solidFill>
                  <a:srgbClr val="8D6246"/>
                </a:solidFill>
                <a:latin typeface="Times New Roman"/>
                <a:cs typeface="Times New Roman"/>
              </a:rPr>
              <a:t>rich </a:t>
            </a:r>
            <a:r>
              <a:rPr sz="1200" spc="-285" dirty="0">
                <a:solidFill>
                  <a:srgbClr val="8D6246"/>
                </a:solidFill>
                <a:latin typeface="Times New Roman"/>
                <a:cs typeface="Times New Roman"/>
              </a:rPr>
              <a:t> </a:t>
            </a:r>
            <a:r>
              <a:rPr sz="1200" spc="5" dirty="0">
                <a:solidFill>
                  <a:srgbClr val="8D6246"/>
                </a:solidFill>
                <a:latin typeface="Times New Roman"/>
                <a:cs typeface="Times New Roman"/>
              </a:rPr>
              <a:t>colour</a:t>
            </a:r>
            <a:r>
              <a:rPr sz="1200" spc="-15" dirty="0">
                <a:solidFill>
                  <a:srgbClr val="8D6246"/>
                </a:solidFill>
                <a:latin typeface="Times New Roman"/>
                <a:cs typeface="Times New Roman"/>
              </a:rPr>
              <a:t> </a:t>
            </a:r>
            <a:r>
              <a:rPr sz="1200" spc="30" dirty="0">
                <a:solidFill>
                  <a:srgbClr val="8D6246"/>
                </a:solidFill>
                <a:latin typeface="Times New Roman"/>
                <a:cs typeface="Times New Roman"/>
              </a:rPr>
              <a:t>throughout</a:t>
            </a:r>
            <a:r>
              <a:rPr sz="1200" spc="5" dirty="0">
                <a:solidFill>
                  <a:srgbClr val="8D6246"/>
                </a:solidFill>
                <a:latin typeface="Times New Roman"/>
                <a:cs typeface="Times New Roman"/>
              </a:rPr>
              <a:t> </a:t>
            </a:r>
            <a:r>
              <a:rPr sz="1200" spc="25" dirty="0">
                <a:solidFill>
                  <a:srgbClr val="8D6246"/>
                </a:solidFill>
                <a:latin typeface="Times New Roman"/>
                <a:cs typeface="Times New Roman"/>
              </a:rPr>
              <a:t>the</a:t>
            </a:r>
            <a:r>
              <a:rPr sz="1200" dirty="0">
                <a:solidFill>
                  <a:srgbClr val="8D6246"/>
                </a:solidFill>
                <a:latin typeface="Times New Roman"/>
                <a:cs typeface="Times New Roman"/>
              </a:rPr>
              <a:t> </a:t>
            </a:r>
            <a:r>
              <a:rPr sz="1200" spc="-5" dirty="0">
                <a:solidFill>
                  <a:srgbClr val="8D6246"/>
                </a:solidFill>
                <a:latin typeface="Times New Roman"/>
                <a:cs typeface="Times New Roman"/>
              </a:rPr>
              <a:t>wine</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and</a:t>
            </a:r>
            <a:r>
              <a:rPr sz="1200" dirty="0">
                <a:solidFill>
                  <a:srgbClr val="8D6246"/>
                </a:solidFill>
                <a:latin typeface="Times New Roman"/>
                <a:cs typeface="Times New Roman"/>
              </a:rPr>
              <a:t> </a:t>
            </a:r>
            <a:r>
              <a:rPr sz="1200" spc="25" dirty="0">
                <a:solidFill>
                  <a:srgbClr val="8D6246"/>
                </a:solidFill>
                <a:latin typeface="Times New Roman"/>
                <a:cs typeface="Times New Roman"/>
              </a:rPr>
              <a:t>cherry</a:t>
            </a:r>
            <a:r>
              <a:rPr sz="1200" spc="-15" dirty="0">
                <a:solidFill>
                  <a:srgbClr val="8D6246"/>
                </a:solidFill>
                <a:latin typeface="Times New Roman"/>
                <a:cs typeface="Times New Roman"/>
              </a:rPr>
              <a:t> </a:t>
            </a:r>
            <a:r>
              <a:rPr sz="1200" spc="-30" dirty="0">
                <a:solidFill>
                  <a:srgbClr val="8D6246"/>
                </a:solidFill>
                <a:latin typeface="Times New Roman"/>
                <a:cs typeface="Times New Roman"/>
              </a:rPr>
              <a:t>flavour.</a:t>
            </a:r>
            <a:endParaRPr sz="1200" dirty="0">
              <a:latin typeface="Times New Roman"/>
              <a:cs typeface="Times New Roman"/>
            </a:endParaRPr>
          </a:p>
        </p:txBody>
      </p:sp>
      <p:sp>
        <p:nvSpPr>
          <p:cNvPr id="5" name="object 5"/>
          <p:cNvSpPr txBox="1"/>
          <p:nvPr/>
        </p:nvSpPr>
        <p:spPr>
          <a:xfrm>
            <a:off x="1116583" y="1950465"/>
            <a:ext cx="3601720" cy="923330"/>
          </a:xfrm>
          <a:prstGeom prst="rect">
            <a:avLst/>
          </a:prstGeom>
        </p:spPr>
        <p:txBody>
          <a:bodyPr vert="horz" wrap="square" lIns="0" tIns="12700" rIns="0" bIns="0" rtlCol="0">
            <a:spAutoFit/>
          </a:bodyPr>
          <a:lstStyle/>
          <a:p>
            <a:pPr marL="12700">
              <a:lnSpc>
                <a:spcPts val="1435"/>
              </a:lnSpc>
              <a:spcBef>
                <a:spcPts val="100"/>
              </a:spcBef>
            </a:pPr>
            <a:r>
              <a:rPr sz="1200" b="1" u="sng" spc="5" dirty="0">
                <a:solidFill>
                  <a:srgbClr val="8D6246"/>
                </a:solidFill>
                <a:uFill>
                  <a:solidFill>
                    <a:srgbClr val="8D6246"/>
                  </a:solidFill>
                </a:uFill>
                <a:latin typeface="Times New Roman"/>
                <a:cs typeface="Times New Roman"/>
              </a:rPr>
              <a:t>Origin</a:t>
            </a:r>
            <a:endParaRPr sz="1200" dirty="0">
              <a:latin typeface="Times New Roman"/>
              <a:cs typeface="Times New Roman"/>
            </a:endParaRPr>
          </a:p>
          <a:p>
            <a:pPr marL="149860" indent="-137160">
              <a:lnSpc>
                <a:spcPts val="1435"/>
              </a:lnSpc>
              <a:buSzPct val="91666"/>
              <a:buFont typeface="Wingdings"/>
              <a:buChar char=""/>
              <a:tabLst>
                <a:tab pos="149860" algn="l"/>
              </a:tabLst>
            </a:pPr>
            <a:r>
              <a:rPr sz="1200" spc="25" dirty="0">
                <a:solidFill>
                  <a:srgbClr val="8D6246"/>
                </a:solidFill>
                <a:latin typeface="Times New Roman"/>
                <a:cs typeface="Times New Roman"/>
              </a:rPr>
              <a:t>Product</a:t>
            </a:r>
            <a:r>
              <a:rPr sz="1200" spc="-10"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5" dirty="0">
                <a:solidFill>
                  <a:srgbClr val="8D6246"/>
                </a:solidFill>
                <a:latin typeface="Times New Roman"/>
                <a:cs typeface="Times New Roman"/>
              </a:rPr>
              <a:t> </a:t>
            </a:r>
            <a:r>
              <a:rPr sz="1200" spc="25" dirty="0">
                <a:solidFill>
                  <a:srgbClr val="8D6246"/>
                </a:solidFill>
                <a:latin typeface="Times New Roman"/>
                <a:cs typeface="Times New Roman"/>
              </a:rPr>
              <a:t>Trinidad</a:t>
            </a:r>
            <a:r>
              <a:rPr sz="1200" spc="-20" dirty="0">
                <a:solidFill>
                  <a:srgbClr val="8D6246"/>
                </a:solidFill>
                <a:latin typeface="Times New Roman"/>
                <a:cs typeface="Times New Roman"/>
              </a:rPr>
              <a:t> </a:t>
            </a:r>
            <a:r>
              <a:rPr sz="1200" spc="15" dirty="0">
                <a:solidFill>
                  <a:srgbClr val="8D6246"/>
                </a:solidFill>
                <a:latin typeface="Times New Roman"/>
                <a:cs typeface="Times New Roman"/>
              </a:rPr>
              <a:t>and</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Tobago</a:t>
            </a:r>
            <a:endParaRPr sz="1200" dirty="0">
              <a:latin typeface="Times New Roman"/>
              <a:cs typeface="Times New Roman"/>
            </a:endParaRPr>
          </a:p>
          <a:p>
            <a:pPr>
              <a:lnSpc>
                <a:spcPct val="100000"/>
              </a:lnSpc>
              <a:spcBef>
                <a:spcPts val="15"/>
              </a:spcBef>
              <a:buClr>
                <a:srgbClr val="8D6246"/>
              </a:buClr>
              <a:buFont typeface="Wingdings"/>
              <a:buChar char=""/>
            </a:pPr>
            <a:endParaRPr sz="1250" dirty="0">
              <a:latin typeface="Times New Roman"/>
              <a:cs typeface="Times New Roman"/>
            </a:endParaRPr>
          </a:p>
          <a:p>
            <a:pPr marL="12700">
              <a:lnSpc>
                <a:spcPts val="1435"/>
              </a:lnSpc>
            </a:pPr>
            <a:r>
              <a:rPr sz="1200" b="1" u="sng" spc="10" dirty="0">
                <a:solidFill>
                  <a:srgbClr val="8D6246"/>
                </a:solidFill>
                <a:uFill>
                  <a:solidFill>
                    <a:srgbClr val="8D6246"/>
                  </a:solidFill>
                </a:uFill>
                <a:latin typeface="Times New Roman"/>
                <a:cs typeface="Times New Roman"/>
              </a:rPr>
              <a:t>Production</a:t>
            </a:r>
            <a:endParaRPr sz="1200" dirty="0">
              <a:latin typeface="Times New Roman"/>
              <a:cs typeface="Times New Roman"/>
            </a:endParaRPr>
          </a:p>
          <a:p>
            <a:pPr marL="184785" marR="5080" indent="-172720">
              <a:lnSpc>
                <a:spcPts val="1440"/>
              </a:lnSpc>
              <a:spcBef>
                <a:spcPts val="45"/>
              </a:spcBef>
              <a:buSzPct val="91666"/>
              <a:buFont typeface="Wingdings"/>
              <a:buChar char=""/>
              <a:tabLst>
                <a:tab pos="185420" algn="l"/>
              </a:tabLst>
            </a:pPr>
            <a:r>
              <a:rPr lang="en-US" sz="1200" spc="5" dirty="0">
                <a:solidFill>
                  <a:srgbClr val="8D6246"/>
                </a:solidFill>
                <a:latin typeface="Times New Roman"/>
                <a:cs typeface="Times New Roman"/>
              </a:rPr>
              <a:t>Crafted from Sorrel and Malbec.</a:t>
            </a:r>
            <a:endParaRPr sz="1200" dirty="0">
              <a:latin typeface="Times New Roman"/>
              <a:cs typeface="Times New Roman"/>
            </a:endParaRPr>
          </a:p>
        </p:txBody>
      </p:sp>
      <p:sp>
        <p:nvSpPr>
          <p:cNvPr id="6" name="object 6"/>
          <p:cNvSpPr txBox="1"/>
          <p:nvPr/>
        </p:nvSpPr>
        <p:spPr>
          <a:xfrm>
            <a:off x="1091183" y="3185920"/>
            <a:ext cx="902969" cy="1121410"/>
          </a:xfrm>
          <a:prstGeom prst="rect">
            <a:avLst/>
          </a:prstGeom>
        </p:spPr>
        <p:txBody>
          <a:bodyPr vert="horz" wrap="square" lIns="0" tIns="12700" rIns="0" bIns="0" rtlCol="0">
            <a:spAutoFit/>
          </a:bodyPr>
          <a:lstStyle/>
          <a:p>
            <a:pPr marL="12700">
              <a:lnSpc>
                <a:spcPts val="1435"/>
              </a:lnSpc>
              <a:spcBef>
                <a:spcPts val="100"/>
              </a:spcBef>
            </a:pPr>
            <a:r>
              <a:rPr sz="1200" b="1" u="sng" spc="20" dirty="0">
                <a:solidFill>
                  <a:srgbClr val="8D6246"/>
                </a:solidFill>
                <a:uFill>
                  <a:solidFill>
                    <a:srgbClr val="8D6246"/>
                  </a:solidFill>
                </a:uFill>
                <a:latin typeface="Times New Roman"/>
                <a:cs typeface="Times New Roman"/>
              </a:rPr>
              <a:t>Description</a:t>
            </a:r>
            <a:endParaRPr sz="1200" dirty="0">
              <a:latin typeface="Times New Roman"/>
              <a:cs typeface="Times New Roman"/>
            </a:endParaRPr>
          </a:p>
          <a:p>
            <a:pPr marL="184785" indent="-172720">
              <a:lnSpc>
                <a:spcPts val="1435"/>
              </a:lnSpc>
              <a:buFont typeface="Wingdings"/>
              <a:buChar char=""/>
              <a:tabLst>
                <a:tab pos="185420" algn="l"/>
              </a:tabLst>
            </a:pPr>
            <a:r>
              <a:rPr sz="1200" spc="-10" dirty="0">
                <a:solidFill>
                  <a:srgbClr val="8D6246"/>
                </a:solidFill>
                <a:latin typeface="Times New Roman"/>
                <a:cs typeface="Times New Roman"/>
              </a:rPr>
              <a:t>Color:</a:t>
            </a:r>
            <a:endParaRPr sz="1200" dirty="0">
              <a:latin typeface="Times New Roman"/>
              <a:cs typeface="Times New Roman"/>
            </a:endParaRPr>
          </a:p>
          <a:p>
            <a:pPr marL="184785" indent="-172720">
              <a:lnSpc>
                <a:spcPct val="100000"/>
              </a:lnSpc>
              <a:buFont typeface="Wingdings"/>
              <a:buChar char=""/>
              <a:tabLst>
                <a:tab pos="185420" algn="l"/>
              </a:tabLst>
            </a:pPr>
            <a:r>
              <a:rPr sz="1200" spc="10" dirty="0">
                <a:solidFill>
                  <a:srgbClr val="8D6246"/>
                </a:solidFill>
                <a:latin typeface="Times New Roman"/>
                <a:cs typeface="Times New Roman"/>
              </a:rPr>
              <a:t>Taste:</a:t>
            </a:r>
            <a:endParaRPr sz="1200" dirty="0">
              <a:latin typeface="Times New Roman"/>
              <a:cs typeface="Times New Roman"/>
            </a:endParaRPr>
          </a:p>
          <a:p>
            <a:pPr marL="184785" indent="-172720">
              <a:lnSpc>
                <a:spcPct val="100000"/>
              </a:lnSpc>
              <a:buFont typeface="Wingdings"/>
              <a:buChar char=""/>
              <a:tabLst>
                <a:tab pos="185420" algn="l"/>
              </a:tabLst>
            </a:pPr>
            <a:r>
              <a:rPr sz="1200" spc="-10" dirty="0">
                <a:solidFill>
                  <a:srgbClr val="8D6246"/>
                </a:solidFill>
                <a:latin typeface="Times New Roman"/>
                <a:cs typeface="Times New Roman"/>
              </a:rPr>
              <a:t>Aroma:</a:t>
            </a:r>
            <a:endParaRPr sz="1200" dirty="0">
              <a:latin typeface="Times New Roman"/>
              <a:cs typeface="Times New Roman"/>
            </a:endParaRPr>
          </a:p>
          <a:p>
            <a:pPr marL="184785" indent="-172720">
              <a:lnSpc>
                <a:spcPct val="100000"/>
              </a:lnSpc>
              <a:buFont typeface="Wingdings"/>
              <a:buChar char=""/>
              <a:tabLst>
                <a:tab pos="185420" algn="l"/>
              </a:tabLst>
            </a:pPr>
            <a:r>
              <a:rPr sz="1200" spc="5" dirty="0">
                <a:solidFill>
                  <a:srgbClr val="8D6246"/>
                </a:solidFill>
                <a:latin typeface="Times New Roman"/>
                <a:cs typeface="Times New Roman"/>
              </a:rPr>
              <a:t>Bottle</a:t>
            </a:r>
            <a:r>
              <a:rPr sz="1200" spc="-55" dirty="0">
                <a:solidFill>
                  <a:srgbClr val="8D6246"/>
                </a:solidFill>
                <a:latin typeface="Times New Roman"/>
                <a:cs typeface="Times New Roman"/>
              </a:rPr>
              <a:t> </a:t>
            </a:r>
            <a:r>
              <a:rPr sz="1200" spc="-30" dirty="0">
                <a:solidFill>
                  <a:srgbClr val="8D6246"/>
                </a:solidFill>
                <a:latin typeface="Times New Roman"/>
                <a:cs typeface="Times New Roman"/>
              </a:rPr>
              <a:t>Size:</a:t>
            </a:r>
            <a:endParaRPr sz="1200" dirty="0">
              <a:latin typeface="Times New Roman"/>
              <a:cs typeface="Times New Roman"/>
            </a:endParaRPr>
          </a:p>
          <a:p>
            <a:pPr marL="184785" indent="-172720">
              <a:lnSpc>
                <a:spcPct val="100000"/>
              </a:lnSpc>
              <a:buFont typeface="Wingdings"/>
              <a:buChar char=""/>
              <a:tabLst>
                <a:tab pos="185420" algn="l"/>
              </a:tabLst>
            </a:pPr>
            <a:r>
              <a:rPr sz="1200" spc="-20" dirty="0">
                <a:solidFill>
                  <a:srgbClr val="8D6246"/>
                </a:solidFill>
                <a:latin typeface="Times New Roman"/>
                <a:cs typeface="Times New Roman"/>
              </a:rPr>
              <a:t>Alcohol:</a:t>
            </a:r>
            <a:endParaRPr sz="1200" dirty="0">
              <a:latin typeface="Times New Roman"/>
              <a:cs typeface="Times New Roman"/>
            </a:endParaRPr>
          </a:p>
        </p:txBody>
      </p:sp>
      <p:sp>
        <p:nvSpPr>
          <p:cNvPr id="7" name="object 7"/>
          <p:cNvSpPr txBox="1"/>
          <p:nvPr/>
        </p:nvSpPr>
        <p:spPr>
          <a:xfrm>
            <a:off x="2082100" y="3367530"/>
            <a:ext cx="1475105" cy="948978"/>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8D6246"/>
                </a:solidFill>
                <a:latin typeface="Times New Roman"/>
                <a:cs typeface="Times New Roman"/>
              </a:rPr>
              <a:t>Red</a:t>
            </a:r>
            <a:r>
              <a:rPr sz="1200" spc="-45" dirty="0">
                <a:solidFill>
                  <a:srgbClr val="8D6246"/>
                </a:solidFill>
                <a:latin typeface="Times New Roman"/>
                <a:cs typeface="Times New Roman"/>
              </a:rPr>
              <a:t> </a:t>
            </a:r>
            <a:r>
              <a:rPr sz="1200" spc="15" dirty="0">
                <a:solidFill>
                  <a:srgbClr val="8D6246"/>
                </a:solidFill>
                <a:latin typeface="Times New Roman"/>
                <a:cs typeface="Times New Roman"/>
              </a:rPr>
              <a:t>Wine</a:t>
            </a:r>
            <a:endParaRPr lang="en-US" sz="1200" dirty="0">
              <a:latin typeface="Times New Roman"/>
              <a:cs typeface="Times New Roman"/>
            </a:endParaRPr>
          </a:p>
          <a:p>
            <a:pPr marL="12700">
              <a:lnSpc>
                <a:spcPct val="100000"/>
              </a:lnSpc>
              <a:spcBef>
                <a:spcPts val="100"/>
              </a:spcBef>
            </a:pPr>
            <a:r>
              <a:rPr sz="1200" spc="10" dirty="0">
                <a:solidFill>
                  <a:srgbClr val="8D6246"/>
                </a:solidFill>
                <a:latin typeface="Times New Roman"/>
                <a:cs typeface="Times New Roman"/>
              </a:rPr>
              <a:t>Sorrel and </a:t>
            </a:r>
            <a:r>
              <a:rPr sz="1200" spc="25" dirty="0">
                <a:solidFill>
                  <a:srgbClr val="8D6246"/>
                </a:solidFill>
                <a:latin typeface="Times New Roman"/>
                <a:cs typeface="Times New Roman"/>
              </a:rPr>
              <a:t>cherry </a:t>
            </a:r>
            <a:r>
              <a:rPr sz="1200" spc="30" dirty="0">
                <a:solidFill>
                  <a:srgbClr val="8D6246"/>
                </a:solidFill>
                <a:latin typeface="Times New Roman"/>
                <a:cs typeface="Times New Roman"/>
              </a:rPr>
              <a:t> </a:t>
            </a:r>
            <a:r>
              <a:rPr sz="1200" spc="-5" dirty="0">
                <a:solidFill>
                  <a:srgbClr val="8D6246"/>
                </a:solidFill>
                <a:latin typeface="Times New Roman"/>
                <a:cs typeface="Times New Roman"/>
              </a:rPr>
              <a:t>Sweet cherry, </a:t>
            </a:r>
            <a:r>
              <a:rPr sz="1200" spc="20" dirty="0">
                <a:solidFill>
                  <a:srgbClr val="8D6246"/>
                </a:solidFill>
                <a:latin typeface="Times New Roman"/>
                <a:cs typeface="Times New Roman"/>
              </a:rPr>
              <a:t>red </a:t>
            </a:r>
            <a:r>
              <a:rPr sz="1200" spc="5" dirty="0">
                <a:solidFill>
                  <a:srgbClr val="8D6246"/>
                </a:solidFill>
                <a:latin typeface="Times New Roman"/>
                <a:cs typeface="Times New Roman"/>
              </a:rPr>
              <a:t>plum </a:t>
            </a:r>
            <a:r>
              <a:rPr sz="1200" spc="-285" dirty="0">
                <a:solidFill>
                  <a:srgbClr val="8D6246"/>
                </a:solidFill>
                <a:latin typeface="Times New Roman"/>
                <a:cs typeface="Times New Roman"/>
              </a:rPr>
              <a:t> </a:t>
            </a:r>
            <a:r>
              <a:rPr sz="1200" dirty="0">
                <a:solidFill>
                  <a:srgbClr val="8D6246"/>
                </a:solidFill>
                <a:latin typeface="Times New Roman"/>
                <a:cs typeface="Times New Roman"/>
              </a:rPr>
              <a:t>750</a:t>
            </a:r>
            <a:r>
              <a:rPr sz="1200" spc="-5" dirty="0">
                <a:solidFill>
                  <a:srgbClr val="8D6246"/>
                </a:solidFill>
                <a:latin typeface="Times New Roman"/>
                <a:cs typeface="Times New Roman"/>
              </a:rPr>
              <a:t> ml</a:t>
            </a:r>
            <a:endParaRPr sz="1200" dirty="0">
              <a:latin typeface="Times New Roman"/>
              <a:cs typeface="Times New Roman"/>
            </a:endParaRPr>
          </a:p>
          <a:p>
            <a:pPr marL="15875">
              <a:lnSpc>
                <a:spcPct val="100000"/>
              </a:lnSpc>
            </a:pPr>
            <a:r>
              <a:rPr sz="1200" spc="-40" dirty="0">
                <a:solidFill>
                  <a:srgbClr val="8D6246"/>
                </a:solidFill>
                <a:latin typeface="Times New Roman"/>
                <a:cs typeface="Times New Roman"/>
              </a:rPr>
              <a:t>12%</a:t>
            </a:r>
            <a:endParaRPr sz="1200" dirty="0">
              <a:latin typeface="Times New Roman"/>
              <a:cs typeface="Times New Roman"/>
            </a:endParaRPr>
          </a:p>
        </p:txBody>
      </p:sp>
      <p:sp>
        <p:nvSpPr>
          <p:cNvPr id="8" name="object 8"/>
          <p:cNvSpPr txBox="1"/>
          <p:nvPr/>
        </p:nvSpPr>
        <p:spPr>
          <a:xfrm>
            <a:off x="1091183" y="4606120"/>
            <a:ext cx="3027045" cy="389890"/>
          </a:xfrm>
          <a:prstGeom prst="rect">
            <a:avLst/>
          </a:prstGeom>
        </p:spPr>
        <p:txBody>
          <a:bodyPr vert="horz" wrap="square" lIns="0" tIns="12700" rIns="0" bIns="0" rtlCol="0">
            <a:spAutoFit/>
          </a:bodyPr>
          <a:lstStyle/>
          <a:p>
            <a:pPr marL="38100">
              <a:lnSpc>
                <a:spcPts val="1435"/>
              </a:lnSpc>
              <a:spcBef>
                <a:spcPts val="100"/>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dirty="0">
              <a:latin typeface="Times New Roman"/>
              <a:cs typeface="Times New Roman"/>
            </a:endParaRPr>
          </a:p>
          <a:p>
            <a:pPr marL="210185" indent="-172720">
              <a:lnSpc>
                <a:spcPts val="1435"/>
              </a:lnSpc>
              <a:buFont typeface="Wingdings"/>
              <a:buChar char=""/>
              <a:tabLst>
                <a:tab pos="210820" algn="l"/>
              </a:tabLst>
            </a:pPr>
            <a:r>
              <a:rPr sz="1200" spc="-5" dirty="0">
                <a:solidFill>
                  <a:srgbClr val="8D6246"/>
                </a:solidFill>
                <a:latin typeface="Times New Roman"/>
                <a:cs typeface="Times New Roman"/>
              </a:rPr>
              <a:t>Best</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a:t>
            </a:r>
            <a:r>
              <a:rPr sz="1200" spc="-15" baseline="24305" dirty="0">
                <a:solidFill>
                  <a:srgbClr val="8D6246"/>
                </a:solidFill>
                <a:latin typeface="Times New Roman"/>
                <a:cs typeface="Times New Roman"/>
              </a:rPr>
              <a:t>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dirty="0">
              <a:latin typeface="Times New Roman"/>
              <a:cs typeface="Times New Roman"/>
            </a:endParaRPr>
          </a:p>
        </p:txBody>
      </p:sp>
      <p:grpSp>
        <p:nvGrpSpPr>
          <p:cNvPr id="9" name="object 9"/>
          <p:cNvGrpSpPr/>
          <p:nvPr/>
        </p:nvGrpSpPr>
        <p:grpSpPr>
          <a:xfrm>
            <a:off x="5683885" y="1050548"/>
            <a:ext cx="2774315" cy="4159250"/>
            <a:chOff x="5670550" y="1109217"/>
            <a:chExt cx="2774315" cy="4159250"/>
          </a:xfrm>
        </p:grpSpPr>
        <p:sp>
          <p:nvSpPr>
            <p:cNvPr id="12" name="object 12"/>
            <p:cNvSpPr/>
            <p:nvPr/>
          </p:nvSpPr>
          <p:spPr>
            <a:xfrm>
              <a:off x="5670550" y="1109217"/>
              <a:ext cx="2774315" cy="4153535"/>
            </a:xfrm>
            <a:custGeom>
              <a:avLst/>
              <a:gdLst/>
              <a:ahLst/>
              <a:cxnLst/>
              <a:rect l="l" t="t" r="r" b="b"/>
              <a:pathLst>
                <a:path w="2774315" h="4153535">
                  <a:moveTo>
                    <a:pt x="0" y="4153280"/>
                  </a:moveTo>
                  <a:lnTo>
                    <a:pt x="2774061" y="4153280"/>
                  </a:lnTo>
                  <a:lnTo>
                    <a:pt x="2774061" y="0"/>
                  </a:lnTo>
                  <a:lnTo>
                    <a:pt x="0" y="0"/>
                  </a:lnTo>
                  <a:lnTo>
                    <a:pt x="0" y="4153280"/>
                  </a:lnTo>
                  <a:close/>
                </a:path>
              </a:pathLst>
            </a:custGeom>
            <a:ln w="9525">
              <a:solidFill>
                <a:srgbClr val="855839"/>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7635239" y="4482083"/>
              <a:ext cx="646176" cy="646176"/>
            </a:xfrm>
            <a:prstGeom prst="rect">
              <a:avLst/>
            </a:prstGeom>
          </p:spPr>
        </p:pic>
        <p:pic>
          <p:nvPicPr>
            <p:cNvPr id="14" name="object 14"/>
            <p:cNvPicPr/>
            <p:nvPr/>
          </p:nvPicPr>
          <p:blipFill>
            <a:blip r:embed="rId3" cstate="print"/>
            <a:stretch>
              <a:fillRect/>
            </a:stretch>
          </p:blipFill>
          <p:spPr>
            <a:xfrm>
              <a:off x="7839455" y="4829555"/>
              <a:ext cx="487679" cy="438912"/>
            </a:xfrm>
            <a:prstGeom prst="rect">
              <a:avLst/>
            </a:prstGeom>
          </p:spPr>
        </p:pic>
      </p:grpSp>
      <p:sp>
        <p:nvSpPr>
          <p:cNvPr id="15" name="object 15"/>
          <p:cNvSpPr txBox="1"/>
          <p:nvPr/>
        </p:nvSpPr>
        <p:spPr>
          <a:xfrm>
            <a:off x="6165341" y="698753"/>
            <a:ext cx="1784985"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9D0000"/>
                </a:solidFill>
                <a:latin typeface="Garamond"/>
                <a:cs typeface="Garamond"/>
              </a:rPr>
              <a:t>Sorrel</a:t>
            </a:r>
            <a:r>
              <a:rPr sz="1800" b="1" spc="-40" dirty="0">
                <a:solidFill>
                  <a:srgbClr val="9D0000"/>
                </a:solidFill>
                <a:latin typeface="Garamond"/>
                <a:cs typeface="Garamond"/>
              </a:rPr>
              <a:t> </a:t>
            </a:r>
            <a:r>
              <a:rPr sz="1800" b="1" dirty="0">
                <a:solidFill>
                  <a:srgbClr val="9D0000"/>
                </a:solidFill>
                <a:latin typeface="Garamond"/>
                <a:cs typeface="Garamond"/>
              </a:rPr>
              <a:t>&amp;</a:t>
            </a:r>
            <a:r>
              <a:rPr sz="1800" b="1" spc="-45" dirty="0">
                <a:solidFill>
                  <a:srgbClr val="9D0000"/>
                </a:solidFill>
                <a:latin typeface="Garamond"/>
                <a:cs typeface="Garamond"/>
              </a:rPr>
              <a:t> </a:t>
            </a:r>
            <a:r>
              <a:rPr lang="en-US" b="1" spc="-45" dirty="0">
                <a:solidFill>
                  <a:srgbClr val="9D0000"/>
                </a:solidFill>
                <a:latin typeface="Garamond"/>
                <a:cs typeface="Garamond"/>
              </a:rPr>
              <a:t>M</a:t>
            </a:r>
            <a:r>
              <a:rPr lang="en-US" sz="1800" b="1" dirty="0">
                <a:solidFill>
                  <a:srgbClr val="9D0000"/>
                </a:solidFill>
                <a:latin typeface="Garamond"/>
                <a:cs typeface="Garamond"/>
              </a:rPr>
              <a:t>albec</a:t>
            </a:r>
            <a:endParaRPr sz="1800" dirty="0">
              <a:latin typeface="Garamond"/>
              <a:cs typeface="Garamond"/>
            </a:endParaRPr>
          </a:p>
        </p:txBody>
      </p:sp>
      <p:sp>
        <p:nvSpPr>
          <p:cNvPr id="33" name="object 33"/>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3</a:t>
            </a:fld>
            <a:endParaRPr dirty="0"/>
          </a:p>
        </p:txBody>
      </p:sp>
      <p:pic>
        <p:nvPicPr>
          <p:cNvPr id="21" name="Picture 20" descr="A bottle of hot sauce&#10;&#10;Description automatically generated with medium confidence">
            <a:extLst>
              <a:ext uri="{FF2B5EF4-FFF2-40B4-BE49-F238E27FC236}">
                <a16:creationId xmlns:a16="http://schemas.microsoft.com/office/drawing/2014/main" id="{8B14F4FC-D2EA-A0EB-5481-09E4BDAB4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123" y="1114357"/>
            <a:ext cx="4114800" cy="4119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413384">
              <a:lnSpc>
                <a:spcPct val="100000"/>
              </a:lnSpc>
              <a:spcBef>
                <a:spcPts val="100"/>
              </a:spcBef>
              <a:tabLst>
                <a:tab pos="661035" algn="l"/>
                <a:tab pos="3898265" algn="l"/>
              </a:tabLst>
            </a:pPr>
            <a:r>
              <a:rPr spc="-5" dirty="0"/>
              <a:t>PERCEPTION</a:t>
            </a:r>
            <a:r>
              <a:rPr spc="-50" dirty="0"/>
              <a:t> </a:t>
            </a:r>
            <a:r>
              <a:rPr dirty="0"/>
              <a:t>WINE</a:t>
            </a:r>
          </a:p>
        </p:txBody>
      </p:sp>
      <p:sp>
        <p:nvSpPr>
          <p:cNvPr id="4" name="object 4"/>
          <p:cNvSpPr txBox="1"/>
          <p:nvPr/>
        </p:nvSpPr>
        <p:spPr>
          <a:xfrm>
            <a:off x="4486147" y="814577"/>
            <a:ext cx="4074160" cy="754380"/>
          </a:xfrm>
          <a:prstGeom prst="rect">
            <a:avLst/>
          </a:prstGeom>
        </p:spPr>
        <p:txBody>
          <a:bodyPr vert="horz" wrap="square" lIns="0" tIns="56515" rIns="0" bIns="0" rtlCol="0">
            <a:spAutoFit/>
          </a:bodyPr>
          <a:lstStyle/>
          <a:p>
            <a:pPr marL="12700">
              <a:lnSpc>
                <a:spcPct val="100000"/>
              </a:lnSpc>
              <a:spcBef>
                <a:spcPts val="445"/>
              </a:spcBef>
            </a:pPr>
            <a:r>
              <a:rPr sz="1200" b="1" u="sng" spc="25" dirty="0">
                <a:solidFill>
                  <a:srgbClr val="8D6246"/>
                </a:solidFill>
                <a:uFill>
                  <a:solidFill>
                    <a:srgbClr val="8D6246"/>
                  </a:solidFill>
                </a:uFill>
                <a:latin typeface="Times New Roman"/>
                <a:cs typeface="Times New Roman"/>
              </a:rPr>
              <a:t>Tasting</a:t>
            </a:r>
            <a:r>
              <a:rPr sz="1200" b="1" u="sng" spc="-10"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dirty="0">
              <a:latin typeface="Times New Roman"/>
              <a:cs typeface="Times New Roman"/>
            </a:endParaRPr>
          </a:p>
          <a:p>
            <a:pPr marL="184785" marR="5080" indent="-172720">
              <a:lnSpc>
                <a:spcPct val="75000"/>
              </a:lnSpc>
              <a:spcBef>
                <a:spcPts val="710"/>
              </a:spcBef>
              <a:buFont typeface="Wingdings"/>
              <a:buChar char=""/>
              <a:tabLst>
                <a:tab pos="185420" algn="l"/>
              </a:tabLst>
            </a:pPr>
            <a:r>
              <a:rPr sz="1200" spc="5" dirty="0">
                <a:solidFill>
                  <a:srgbClr val="8D6246"/>
                </a:solidFill>
                <a:latin typeface="Times New Roman"/>
                <a:cs typeface="Times New Roman"/>
              </a:rPr>
              <a:t>“This </a:t>
            </a:r>
            <a:r>
              <a:rPr sz="1200" spc="-10" dirty="0">
                <a:solidFill>
                  <a:srgbClr val="8D6246"/>
                </a:solidFill>
                <a:latin typeface="Times New Roman"/>
                <a:cs typeface="Times New Roman"/>
              </a:rPr>
              <a:t>is a lusciously </a:t>
            </a:r>
            <a:r>
              <a:rPr sz="1200" spc="-5" dirty="0">
                <a:solidFill>
                  <a:srgbClr val="8D6246"/>
                </a:solidFill>
                <a:latin typeface="Times New Roman"/>
                <a:cs typeface="Times New Roman"/>
              </a:rPr>
              <a:t>sweet </a:t>
            </a:r>
            <a:r>
              <a:rPr sz="1200" spc="10" dirty="0">
                <a:solidFill>
                  <a:srgbClr val="8D6246"/>
                </a:solidFill>
                <a:latin typeface="Times New Roman"/>
                <a:cs typeface="Times New Roman"/>
              </a:rPr>
              <a:t>and </a:t>
            </a:r>
            <a:r>
              <a:rPr sz="1200" spc="-10" dirty="0">
                <a:solidFill>
                  <a:srgbClr val="8D6246"/>
                </a:solidFill>
                <a:latin typeface="Times New Roman"/>
                <a:cs typeface="Times New Roman"/>
              </a:rPr>
              <a:t>spicy </a:t>
            </a:r>
            <a:r>
              <a:rPr sz="1200" spc="20" dirty="0">
                <a:solidFill>
                  <a:srgbClr val="8D6246"/>
                </a:solidFill>
                <a:latin typeface="Times New Roman"/>
                <a:cs typeface="Times New Roman"/>
              </a:rPr>
              <a:t>red </a:t>
            </a:r>
            <a:r>
              <a:rPr sz="1200" spc="-5" dirty="0">
                <a:solidFill>
                  <a:srgbClr val="8D6246"/>
                </a:solidFill>
                <a:latin typeface="Times New Roman"/>
                <a:cs typeface="Times New Roman"/>
              </a:rPr>
              <a:t>wine </a:t>
            </a:r>
            <a:r>
              <a:rPr sz="1200" spc="15" dirty="0">
                <a:solidFill>
                  <a:srgbClr val="8D6246"/>
                </a:solidFill>
                <a:latin typeface="Times New Roman"/>
                <a:cs typeface="Times New Roman"/>
              </a:rPr>
              <a:t>with </a:t>
            </a:r>
            <a:r>
              <a:rPr sz="1200" spc="-10" dirty="0">
                <a:solidFill>
                  <a:srgbClr val="8D6246"/>
                </a:solidFill>
                <a:latin typeface="Times New Roman"/>
                <a:cs typeface="Times New Roman"/>
              </a:rPr>
              <a:t>a </a:t>
            </a:r>
            <a:r>
              <a:rPr sz="1200" dirty="0">
                <a:solidFill>
                  <a:srgbClr val="8D6246"/>
                </a:solidFill>
                <a:latin typeface="Times New Roman"/>
                <a:cs typeface="Times New Roman"/>
              </a:rPr>
              <a:t>delightful </a:t>
            </a:r>
            <a:r>
              <a:rPr sz="1200" spc="-285" dirty="0">
                <a:solidFill>
                  <a:srgbClr val="8D6246"/>
                </a:solidFill>
                <a:latin typeface="Times New Roman"/>
                <a:cs typeface="Times New Roman"/>
              </a:rPr>
              <a:t> </a:t>
            </a:r>
            <a:r>
              <a:rPr sz="1200" spc="10" dirty="0">
                <a:solidFill>
                  <a:srgbClr val="8D6246"/>
                </a:solidFill>
                <a:latin typeface="Times New Roman"/>
                <a:cs typeface="Times New Roman"/>
              </a:rPr>
              <a:t>strawberry-licorice </a:t>
            </a:r>
            <a:r>
              <a:rPr sz="1200" dirty="0">
                <a:solidFill>
                  <a:srgbClr val="8D6246"/>
                </a:solidFill>
                <a:latin typeface="Times New Roman"/>
                <a:cs typeface="Times New Roman"/>
              </a:rPr>
              <a:t>character. </a:t>
            </a:r>
            <a:r>
              <a:rPr sz="1200" spc="60" dirty="0">
                <a:solidFill>
                  <a:srgbClr val="8D6246"/>
                </a:solidFill>
                <a:latin typeface="Times New Roman"/>
                <a:cs typeface="Times New Roman"/>
              </a:rPr>
              <a:t>It </a:t>
            </a:r>
            <a:r>
              <a:rPr sz="1200" spc="-20" dirty="0">
                <a:solidFill>
                  <a:srgbClr val="8D6246"/>
                </a:solidFill>
                <a:latin typeface="Times New Roman"/>
                <a:cs typeface="Times New Roman"/>
              </a:rPr>
              <a:t>makes </a:t>
            </a:r>
            <a:r>
              <a:rPr sz="1200" spc="-10" dirty="0">
                <a:solidFill>
                  <a:srgbClr val="8D6246"/>
                </a:solidFill>
                <a:latin typeface="Times New Roman"/>
                <a:cs typeface="Times New Roman"/>
              </a:rPr>
              <a:t>a </a:t>
            </a:r>
            <a:r>
              <a:rPr sz="1200" spc="15" dirty="0">
                <a:solidFill>
                  <a:srgbClr val="8D6246"/>
                </a:solidFill>
                <a:latin typeface="Times New Roman"/>
                <a:cs typeface="Times New Roman"/>
              </a:rPr>
              <a:t>charming </a:t>
            </a:r>
            <a:r>
              <a:rPr sz="1200" dirty="0">
                <a:solidFill>
                  <a:srgbClr val="8D6246"/>
                </a:solidFill>
                <a:latin typeface="Times New Roman"/>
                <a:cs typeface="Times New Roman"/>
              </a:rPr>
              <a:t>aperitif</a:t>
            </a:r>
            <a:r>
              <a:rPr sz="1200" spc="5" dirty="0">
                <a:solidFill>
                  <a:srgbClr val="8D6246"/>
                </a:solidFill>
                <a:latin typeface="Times New Roman"/>
                <a:cs typeface="Times New Roman"/>
              </a:rPr>
              <a:t> </a:t>
            </a:r>
            <a:r>
              <a:rPr sz="1200" spc="30" dirty="0">
                <a:solidFill>
                  <a:srgbClr val="8D6246"/>
                </a:solidFill>
                <a:latin typeface="Times New Roman"/>
                <a:cs typeface="Times New Roman"/>
              </a:rPr>
              <a:t>or </a:t>
            </a:r>
            <a:r>
              <a:rPr sz="1200" spc="35" dirty="0">
                <a:solidFill>
                  <a:srgbClr val="8D6246"/>
                </a:solidFill>
                <a:latin typeface="Times New Roman"/>
                <a:cs typeface="Times New Roman"/>
              </a:rPr>
              <a:t> </a:t>
            </a:r>
            <a:r>
              <a:rPr sz="1200" spc="5" dirty="0">
                <a:solidFill>
                  <a:srgbClr val="8D6246"/>
                </a:solidFill>
                <a:latin typeface="Times New Roman"/>
                <a:cs typeface="Times New Roman"/>
              </a:rPr>
              <a:t>paired</a:t>
            </a:r>
            <a:r>
              <a:rPr sz="1200" spc="-10" dirty="0">
                <a:solidFill>
                  <a:srgbClr val="8D6246"/>
                </a:solidFill>
                <a:latin typeface="Times New Roman"/>
                <a:cs typeface="Times New Roman"/>
              </a:rPr>
              <a:t> </a:t>
            </a:r>
            <a:r>
              <a:rPr sz="1200" spc="15" dirty="0">
                <a:solidFill>
                  <a:srgbClr val="8D6246"/>
                </a:solidFill>
                <a:latin typeface="Times New Roman"/>
                <a:cs typeface="Times New Roman"/>
              </a:rPr>
              <a:t>with</a:t>
            </a:r>
            <a:r>
              <a:rPr sz="1200" dirty="0">
                <a:solidFill>
                  <a:srgbClr val="8D6246"/>
                </a:solidFill>
                <a:latin typeface="Times New Roman"/>
                <a:cs typeface="Times New Roman"/>
              </a:rPr>
              <a:t> </a:t>
            </a:r>
            <a:r>
              <a:rPr sz="1200" spc="20" dirty="0">
                <a:solidFill>
                  <a:srgbClr val="8D6246"/>
                </a:solidFill>
                <a:latin typeface="Times New Roman"/>
                <a:cs typeface="Times New Roman"/>
              </a:rPr>
              <a:t>light</a:t>
            </a:r>
            <a:r>
              <a:rPr sz="1200" dirty="0">
                <a:solidFill>
                  <a:srgbClr val="8D6246"/>
                </a:solidFill>
                <a:latin typeface="Times New Roman"/>
                <a:cs typeface="Times New Roman"/>
              </a:rPr>
              <a:t> </a:t>
            </a:r>
            <a:r>
              <a:rPr sz="1200" spc="15" dirty="0">
                <a:solidFill>
                  <a:srgbClr val="8D6246"/>
                </a:solidFill>
                <a:latin typeface="Times New Roman"/>
                <a:cs typeface="Times New Roman"/>
              </a:rPr>
              <a:t>fruit</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desserts.”</a:t>
            </a:r>
            <a:r>
              <a:rPr sz="1200" spc="-20" dirty="0">
                <a:solidFill>
                  <a:srgbClr val="8D6246"/>
                </a:solidFill>
                <a:latin typeface="Times New Roman"/>
                <a:cs typeface="Times New Roman"/>
              </a:rPr>
              <a:t> </a:t>
            </a:r>
            <a:r>
              <a:rPr sz="1200" spc="10" dirty="0">
                <a:solidFill>
                  <a:srgbClr val="8D6246"/>
                </a:solidFill>
                <a:latin typeface="Times New Roman"/>
                <a:cs typeface="Times New Roman"/>
              </a:rPr>
              <a:t>- </a:t>
            </a:r>
            <a:r>
              <a:rPr sz="1200" spc="-20" dirty="0">
                <a:solidFill>
                  <a:srgbClr val="8D6246"/>
                </a:solidFill>
                <a:latin typeface="Times New Roman"/>
                <a:cs typeface="Times New Roman"/>
              </a:rPr>
              <a:t>USA</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Wine</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Rating</a:t>
            </a:r>
            <a:endParaRPr sz="1200" dirty="0">
              <a:latin typeface="Times New Roman"/>
              <a:cs typeface="Times New Roman"/>
            </a:endParaRPr>
          </a:p>
        </p:txBody>
      </p:sp>
      <p:sp>
        <p:nvSpPr>
          <p:cNvPr id="5" name="object 5"/>
          <p:cNvSpPr txBox="1"/>
          <p:nvPr/>
        </p:nvSpPr>
        <p:spPr>
          <a:xfrm>
            <a:off x="4486147" y="1817623"/>
            <a:ext cx="2252345" cy="892810"/>
          </a:xfrm>
          <a:prstGeom prst="rect">
            <a:avLst/>
          </a:prstGeom>
        </p:spPr>
        <p:txBody>
          <a:bodyPr vert="horz" wrap="square" lIns="0" tIns="33655" rIns="0" bIns="0" rtlCol="0">
            <a:spAutoFit/>
          </a:bodyPr>
          <a:lstStyle/>
          <a:p>
            <a:pPr marL="12700">
              <a:lnSpc>
                <a:spcPct val="100000"/>
              </a:lnSpc>
              <a:spcBef>
                <a:spcPts val="265"/>
              </a:spcBef>
            </a:pPr>
            <a:r>
              <a:rPr sz="1200" b="1" u="sng" spc="5" dirty="0">
                <a:solidFill>
                  <a:srgbClr val="8D6246"/>
                </a:solidFill>
                <a:uFill>
                  <a:solidFill>
                    <a:srgbClr val="8D6246"/>
                  </a:solidFill>
                </a:uFill>
                <a:latin typeface="Times New Roman"/>
                <a:cs typeface="Times New Roman"/>
              </a:rPr>
              <a:t>Origin</a:t>
            </a:r>
            <a:endParaRPr sz="1200">
              <a:latin typeface="Times New Roman"/>
              <a:cs typeface="Times New Roman"/>
            </a:endParaRPr>
          </a:p>
          <a:p>
            <a:pPr marL="184785" indent="-172720">
              <a:lnSpc>
                <a:spcPct val="100000"/>
              </a:lnSpc>
              <a:spcBef>
                <a:spcPts val="170"/>
              </a:spcBef>
              <a:buFont typeface="Wingdings"/>
              <a:buChar char=""/>
              <a:tabLst>
                <a:tab pos="185420" algn="l"/>
              </a:tabLst>
            </a:pPr>
            <a:r>
              <a:rPr sz="1200" spc="25" dirty="0">
                <a:solidFill>
                  <a:srgbClr val="8D6246"/>
                </a:solidFill>
                <a:latin typeface="Times New Roman"/>
                <a:cs typeface="Times New Roman"/>
              </a:rPr>
              <a:t>Product</a:t>
            </a:r>
            <a:r>
              <a:rPr sz="1200" spc="-5"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70" dirty="0">
                <a:solidFill>
                  <a:srgbClr val="8D6246"/>
                </a:solidFill>
                <a:latin typeface="Times New Roman"/>
                <a:cs typeface="Times New Roman"/>
              </a:rPr>
              <a:t> </a:t>
            </a:r>
            <a:r>
              <a:rPr sz="1200" spc="20" dirty="0">
                <a:solidFill>
                  <a:srgbClr val="8D6246"/>
                </a:solidFill>
                <a:latin typeface="Times New Roman"/>
                <a:cs typeface="Times New Roman"/>
              </a:rPr>
              <a:t>Trinidad</a:t>
            </a:r>
            <a:r>
              <a:rPr sz="1200" spc="-15" dirty="0">
                <a:solidFill>
                  <a:srgbClr val="8D6246"/>
                </a:solidFill>
                <a:latin typeface="Times New Roman"/>
                <a:cs typeface="Times New Roman"/>
              </a:rPr>
              <a:t> </a:t>
            </a:r>
            <a:r>
              <a:rPr sz="1200" spc="10" dirty="0">
                <a:solidFill>
                  <a:srgbClr val="8D6246"/>
                </a:solidFill>
                <a:latin typeface="Times New Roman"/>
                <a:cs typeface="Times New Roman"/>
              </a:rPr>
              <a:t>and</a:t>
            </a:r>
            <a:r>
              <a:rPr sz="1200" dirty="0">
                <a:solidFill>
                  <a:srgbClr val="8D6246"/>
                </a:solidFill>
                <a:latin typeface="Times New Roman"/>
                <a:cs typeface="Times New Roman"/>
              </a:rPr>
              <a:t> </a:t>
            </a:r>
            <a:r>
              <a:rPr sz="1200" spc="5" dirty="0">
                <a:solidFill>
                  <a:srgbClr val="8D6246"/>
                </a:solidFill>
                <a:latin typeface="Times New Roman"/>
                <a:cs typeface="Times New Roman"/>
              </a:rPr>
              <a:t>Tobago</a:t>
            </a:r>
            <a:endParaRPr sz="1200">
              <a:latin typeface="Times New Roman"/>
              <a:cs typeface="Times New Roman"/>
            </a:endParaRPr>
          </a:p>
          <a:p>
            <a:pPr>
              <a:lnSpc>
                <a:spcPct val="100000"/>
              </a:lnSpc>
              <a:spcBef>
                <a:spcPts val="45"/>
              </a:spcBef>
            </a:pPr>
            <a:endParaRPr sz="1850">
              <a:latin typeface="Times New Roman"/>
              <a:cs typeface="Times New Roman"/>
            </a:endParaRPr>
          </a:p>
          <a:p>
            <a:pPr marL="12700">
              <a:lnSpc>
                <a:spcPct val="100000"/>
              </a:lnSpc>
            </a:pPr>
            <a:r>
              <a:rPr sz="1200" b="1" u="sng" spc="10" dirty="0">
                <a:solidFill>
                  <a:srgbClr val="8D6246"/>
                </a:solidFill>
                <a:uFill>
                  <a:solidFill>
                    <a:srgbClr val="8D6246"/>
                  </a:solidFill>
                </a:uFill>
                <a:latin typeface="Times New Roman"/>
                <a:cs typeface="Times New Roman"/>
              </a:rPr>
              <a:t>Production</a:t>
            </a:r>
            <a:endParaRPr sz="1200">
              <a:latin typeface="Times New Roman"/>
              <a:cs typeface="Times New Roman"/>
            </a:endParaRPr>
          </a:p>
        </p:txBody>
      </p:sp>
      <p:sp>
        <p:nvSpPr>
          <p:cNvPr id="6" name="object 6"/>
          <p:cNvSpPr txBox="1"/>
          <p:nvPr/>
        </p:nvSpPr>
        <p:spPr>
          <a:xfrm>
            <a:off x="4486147" y="2685287"/>
            <a:ext cx="3790950" cy="197490"/>
          </a:xfrm>
          <a:prstGeom prst="rect">
            <a:avLst/>
          </a:prstGeom>
        </p:spPr>
        <p:txBody>
          <a:bodyPr vert="horz" wrap="square" lIns="0" tIns="12700" rIns="0" bIns="0" rtlCol="0">
            <a:spAutoFit/>
          </a:bodyPr>
          <a:lstStyle/>
          <a:p>
            <a:pPr marL="184785" indent="-172720">
              <a:lnSpc>
                <a:spcPct val="100000"/>
              </a:lnSpc>
              <a:spcBef>
                <a:spcPts val="100"/>
              </a:spcBef>
              <a:buFont typeface="Wingdings"/>
              <a:buChar char=""/>
              <a:tabLst>
                <a:tab pos="185420" algn="l"/>
              </a:tabLst>
            </a:pPr>
            <a:r>
              <a:rPr lang="en-US" sz="1200" spc="5" dirty="0">
                <a:solidFill>
                  <a:srgbClr val="8D6246"/>
                </a:solidFill>
                <a:latin typeface="Times New Roman"/>
                <a:cs typeface="Times New Roman"/>
              </a:rPr>
              <a:t>Made from Pomegranate and Zinfandel</a:t>
            </a:r>
          </a:p>
        </p:txBody>
      </p:sp>
      <p:sp>
        <p:nvSpPr>
          <p:cNvPr id="7" name="object 7"/>
          <p:cNvSpPr txBox="1"/>
          <p:nvPr/>
        </p:nvSpPr>
        <p:spPr>
          <a:xfrm>
            <a:off x="4438624" y="2786634"/>
            <a:ext cx="868044" cy="1584960"/>
          </a:xfrm>
          <a:prstGeom prst="rect">
            <a:avLst/>
          </a:prstGeom>
        </p:spPr>
        <p:txBody>
          <a:bodyPr vert="horz" wrap="square" lIns="0" tIns="12700" rIns="0" bIns="0" rtlCol="0">
            <a:spAutoFit/>
          </a:bodyPr>
          <a:lstStyle/>
          <a:p>
            <a:pPr marL="184785">
              <a:lnSpc>
                <a:spcPct val="100000"/>
              </a:lnSpc>
              <a:spcBef>
                <a:spcPts val="100"/>
              </a:spcBef>
            </a:pPr>
            <a:endParaRPr sz="1200" dirty="0">
              <a:latin typeface="Times New Roman"/>
              <a:cs typeface="Times New Roman"/>
            </a:endParaRPr>
          </a:p>
          <a:p>
            <a:pPr marL="12700">
              <a:lnSpc>
                <a:spcPct val="100000"/>
              </a:lnSpc>
              <a:spcBef>
                <a:spcPts val="1010"/>
              </a:spcBef>
            </a:pPr>
            <a:r>
              <a:rPr sz="1200" b="1" u="sng" spc="20" dirty="0">
                <a:solidFill>
                  <a:srgbClr val="8D6246"/>
                </a:solidFill>
                <a:uFill>
                  <a:solidFill>
                    <a:srgbClr val="8D6246"/>
                  </a:solidFill>
                </a:uFill>
                <a:latin typeface="Times New Roman"/>
                <a:cs typeface="Times New Roman"/>
              </a:rPr>
              <a:t>Description</a:t>
            </a:r>
            <a:endParaRPr sz="1200" dirty="0">
              <a:latin typeface="Times New Roman"/>
              <a:cs typeface="Times New Roman"/>
            </a:endParaRPr>
          </a:p>
          <a:p>
            <a:pPr marL="149860" indent="-137160">
              <a:lnSpc>
                <a:spcPct val="100000"/>
              </a:lnSpc>
              <a:spcBef>
                <a:spcPts val="225"/>
              </a:spcBef>
              <a:buSzPct val="91666"/>
              <a:buFont typeface="Wingdings"/>
              <a:buChar char=""/>
              <a:tabLst>
                <a:tab pos="149860" algn="l"/>
              </a:tabLst>
            </a:pPr>
            <a:r>
              <a:rPr sz="1200" dirty="0">
                <a:solidFill>
                  <a:srgbClr val="8D6246"/>
                </a:solidFill>
                <a:latin typeface="Times New Roman"/>
                <a:cs typeface="Times New Roman"/>
              </a:rPr>
              <a:t>Type: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Ta</a:t>
            </a:r>
            <a:r>
              <a:rPr lang="en-US" sz="1200" spc="10" dirty="0">
                <a:solidFill>
                  <a:srgbClr val="8D6246"/>
                </a:solidFill>
                <a:latin typeface="Times New Roman"/>
                <a:cs typeface="Times New Roman"/>
              </a:rPr>
              <a:t>s</a:t>
            </a:r>
            <a:r>
              <a:rPr sz="1200" spc="10" dirty="0">
                <a:solidFill>
                  <a:srgbClr val="8D6246"/>
                </a:solidFill>
                <a:latin typeface="Times New Roman"/>
                <a:cs typeface="Times New Roman"/>
              </a:rPr>
              <a:t>te: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Aroma:</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5" dirty="0">
                <a:solidFill>
                  <a:srgbClr val="8D6246"/>
                </a:solidFill>
                <a:latin typeface="Times New Roman"/>
                <a:cs typeface="Times New Roman"/>
              </a:rPr>
              <a:t>Bottle</a:t>
            </a:r>
            <a:r>
              <a:rPr sz="1200" spc="-55" dirty="0">
                <a:solidFill>
                  <a:srgbClr val="8D6246"/>
                </a:solidFill>
                <a:latin typeface="Times New Roman"/>
                <a:cs typeface="Times New Roman"/>
              </a:rPr>
              <a:t> </a:t>
            </a:r>
            <a:r>
              <a:rPr sz="1200" spc="-30" dirty="0">
                <a:solidFill>
                  <a:srgbClr val="8D6246"/>
                </a:solidFill>
                <a:latin typeface="Times New Roman"/>
                <a:cs typeface="Times New Roman"/>
              </a:rPr>
              <a:t>Size: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20" dirty="0">
                <a:solidFill>
                  <a:srgbClr val="8D6246"/>
                </a:solidFill>
                <a:latin typeface="Times New Roman"/>
                <a:cs typeface="Times New Roman"/>
              </a:rPr>
              <a:t>Alcohol:</a:t>
            </a:r>
            <a:endParaRPr sz="1200" dirty="0">
              <a:latin typeface="Times New Roman"/>
              <a:cs typeface="Times New Roman"/>
            </a:endParaRPr>
          </a:p>
        </p:txBody>
      </p:sp>
      <p:sp>
        <p:nvSpPr>
          <p:cNvPr id="8" name="object 8"/>
          <p:cNvSpPr txBox="1"/>
          <p:nvPr/>
        </p:nvSpPr>
        <p:spPr>
          <a:xfrm>
            <a:off x="5462727" y="3279394"/>
            <a:ext cx="1702435" cy="1092200"/>
          </a:xfrm>
          <a:prstGeom prst="rect">
            <a:avLst/>
          </a:prstGeom>
        </p:spPr>
        <p:txBody>
          <a:bodyPr vert="horz" wrap="square" lIns="0" tIns="12700" rIns="0" bIns="0" rtlCol="0">
            <a:spAutoFit/>
          </a:bodyPr>
          <a:lstStyle/>
          <a:p>
            <a:pPr marL="12700" marR="859155" indent="13335">
              <a:lnSpc>
                <a:spcPct val="116700"/>
              </a:lnSpc>
              <a:spcBef>
                <a:spcPts val="100"/>
              </a:spcBef>
            </a:pPr>
            <a:r>
              <a:rPr sz="1200" spc="-15" dirty="0">
                <a:solidFill>
                  <a:srgbClr val="8D6246"/>
                </a:solidFill>
                <a:latin typeface="Times New Roman"/>
                <a:cs typeface="Times New Roman"/>
              </a:rPr>
              <a:t>Red </a:t>
            </a:r>
            <a:r>
              <a:rPr sz="1200" spc="15" dirty="0">
                <a:solidFill>
                  <a:srgbClr val="8D6246"/>
                </a:solidFill>
                <a:latin typeface="Times New Roman"/>
                <a:cs typeface="Times New Roman"/>
              </a:rPr>
              <a:t>Wine </a:t>
            </a:r>
            <a:r>
              <a:rPr sz="1200" spc="20" dirty="0">
                <a:solidFill>
                  <a:srgbClr val="8D6246"/>
                </a:solidFill>
                <a:latin typeface="Times New Roman"/>
                <a:cs typeface="Times New Roman"/>
              </a:rPr>
              <a:t> </a:t>
            </a:r>
            <a:r>
              <a:rPr sz="1200" spc="-10" dirty="0">
                <a:solidFill>
                  <a:srgbClr val="8D6246"/>
                </a:solidFill>
                <a:latin typeface="Times New Roman"/>
                <a:cs typeface="Times New Roman"/>
              </a:rPr>
              <a:t>P</a:t>
            </a:r>
            <a:r>
              <a:rPr sz="1200" spc="-15" dirty="0">
                <a:solidFill>
                  <a:srgbClr val="8D6246"/>
                </a:solidFill>
                <a:latin typeface="Times New Roman"/>
                <a:cs typeface="Times New Roman"/>
              </a:rPr>
              <a:t>om</a:t>
            </a:r>
            <a:r>
              <a:rPr sz="1200" dirty="0">
                <a:solidFill>
                  <a:srgbClr val="8D6246"/>
                </a:solidFill>
                <a:latin typeface="Times New Roman"/>
                <a:cs typeface="Times New Roman"/>
              </a:rPr>
              <a:t>e</a:t>
            </a:r>
            <a:r>
              <a:rPr sz="1200" spc="75" dirty="0">
                <a:solidFill>
                  <a:srgbClr val="8D6246"/>
                </a:solidFill>
                <a:latin typeface="Times New Roman"/>
                <a:cs typeface="Times New Roman"/>
              </a:rPr>
              <a:t>g</a:t>
            </a:r>
            <a:r>
              <a:rPr sz="1200" spc="90" dirty="0">
                <a:solidFill>
                  <a:srgbClr val="8D6246"/>
                </a:solidFill>
                <a:latin typeface="Times New Roman"/>
                <a:cs typeface="Times New Roman"/>
              </a:rPr>
              <a:t>r</a:t>
            </a:r>
            <a:r>
              <a:rPr sz="1200" spc="5" dirty="0">
                <a:solidFill>
                  <a:srgbClr val="8D6246"/>
                </a:solidFill>
                <a:latin typeface="Times New Roman"/>
                <a:cs typeface="Times New Roman"/>
              </a:rPr>
              <a:t>an</a:t>
            </a:r>
            <a:r>
              <a:rPr sz="1200" spc="-15" dirty="0">
                <a:solidFill>
                  <a:srgbClr val="8D6246"/>
                </a:solidFill>
                <a:latin typeface="Times New Roman"/>
                <a:cs typeface="Times New Roman"/>
              </a:rPr>
              <a:t>a</a:t>
            </a:r>
            <a:r>
              <a:rPr sz="1200" spc="70" dirty="0">
                <a:solidFill>
                  <a:srgbClr val="8D6246"/>
                </a:solidFill>
                <a:latin typeface="Times New Roman"/>
                <a:cs typeface="Times New Roman"/>
              </a:rPr>
              <a:t>t</a:t>
            </a:r>
            <a:r>
              <a:rPr sz="1200" spc="-20" dirty="0">
                <a:solidFill>
                  <a:srgbClr val="8D6246"/>
                </a:solidFill>
                <a:latin typeface="Times New Roman"/>
                <a:cs typeface="Times New Roman"/>
              </a:rPr>
              <a:t>e</a:t>
            </a:r>
            <a:endParaRPr sz="1200" dirty="0">
              <a:latin typeface="Times New Roman"/>
              <a:cs typeface="Times New Roman"/>
            </a:endParaRPr>
          </a:p>
          <a:p>
            <a:pPr marL="29209" marR="5080" indent="-16510">
              <a:lnSpc>
                <a:spcPct val="116700"/>
              </a:lnSpc>
            </a:pPr>
            <a:r>
              <a:rPr sz="1200" spc="-5" dirty="0">
                <a:solidFill>
                  <a:srgbClr val="8D6246"/>
                </a:solidFill>
                <a:latin typeface="Times New Roman"/>
                <a:cs typeface="Times New Roman"/>
              </a:rPr>
              <a:t>Sweet</a:t>
            </a:r>
            <a:r>
              <a:rPr sz="1200" spc="-35" dirty="0">
                <a:solidFill>
                  <a:srgbClr val="8D6246"/>
                </a:solidFill>
                <a:latin typeface="Times New Roman"/>
                <a:cs typeface="Times New Roman"/>
              </a:rPr>
              <a:t> </a:t>
            </a:r>
            <a:r>
              <a:rPr sz="1200" spc="25" dirty="0">
                <a:solidFill>
                  <a:srgbClr val="8D6246"/>
                </a:solidFill>
                <a:latin typeface="Times New Roman"/>
                <a:cs typeface="Times New Roman"/>
              </a:rPr>
              <a:t>cherry</a:t>
            </a:r>
            <a:r>
              <a:rPr sz="1200" spc="-15" dirty="0">
                <a:solidFill>
                  <a:srgbClr val="8D6246"/>
                </a:solidFill>
                <a:latin typeface="Times New Roman"/>
                <a:cs typeface="Times New Roman"/>
              </a:rPr>
              <a:t> </a:t>
            </a:r>
            <a:r>
              <a:rPr sz="1200" spc="10" dirty="0">
                <a:solidFill>
                  <a:srgbClr val="8D6246"/>
                </a:solidFill>
                <a:latin typeface="Times New Roman"/>
                <a:cs typeface="Times New Roman"/>
              </a:rPr>
              <a:t>and</a:t>
            </a:r>
            <a:r>
              <a:rPr sz="1200" spc="-20" dirty="0">
                <a:solidFill>
                  <a:srgbClr val="8D6246"/>
                </a:solidFill>
                <a:latin typeface="Times New Roman"/>
                <a:cs typeface="Times New Roman"/>
              </a:rPr>
              <a:t> </a:t>
            </a:r>
            <a:r>
              <a:rPr sz="1200" spc="20" dirty="0">
                <a:solidFill>
                  <a:srgbClr val="8D6246"/>
                </a:solidFill>
                <a:latin typeface="Times New Roman"/>
                <a:cs typeface="Times New Roman"/>
              </a:rPr>
              <a:t>red</a:t>
            </a:r>
            <a:r>
              <a:rPr sz="1200" spc="-25" dirty="0">
                <a:solidFill>
                  <a:srgbClr val="8D6246"/>
                </a:solidFill>
                <a:latin typeface="Times New Roman"/>
                <a:cs typeface="Times New Roman"/>
              </a:rPr>
              <a:t> </a:t>
            </a:r>
            <a:r>
              <a:rPr sz="1200" spc="5" dirty="0">
                <a:solidFill>
                  <a:srgbClr val="8D6246"/>
                </a:solidFill>
                <a:latin typeface="Times New Roman"/>
                <a:cs typeface="Times New Roman"/>
              </a:rPr>
              <a:t>plum </a:t>
            </a:r>
            <a:r>
              <a:rPr sz="1200" spc="-285" dirty="0">
                <a:solidFill>
                  <a:srgbClr val="8D6246"/>
                </a:solidFill>
                <a:latin typeface="Times New Roman"/>
                <a:cs typeface="Times New Roman"/>
              </a:rPr>
              <a:t> </a:t>
            </a:r>
            <a:r>
              <a:rPr sz="1200" dirty="0">
                <a:solidFill>
                  <a:srgbClr val="8D6246"/>
                </a:solidFill>
                <a:latin typeface="Times New Roman"/>
                <a:cs typeface="Times New Roman"/>
              </a:rPr>
              <a:t>750</a:t>
            </a:r>
            <a:r>
              <a:rPr sz="1200" spc="-5" dirty="0">
                <a:solidFill>
                  <a:srgbClr val="8D6246"/>
                </a:solidFill>
                <a:latin typeface="Times New Roman"/>
                <a:cs typeface="Times New Roman"/>
              </a:rPr>
              <a:t> ml</a:t>
            </a:r>
            <a:endParaRPr sz="1200" dirty="0">
              <a:latin typeface="Times New Roman"/>
              <a:cs typeface="Times New Roman"/>
            </a:endParaRPr>
          </a:p>
          <a:p>
            <a:pPr marL="33020">
              <a:lnSpc>
                <a:spcPct val="100000"/>
              </a:lnSpc>
              <a:spcBef>
                <a:spcPts val="240"/>
              </a:spcBef>
            </a:pPr>
            <a:r>
              <a:rPr sz="1200" spc="-40" dirty="0">
                <a:solidFill>
                  <a:srgbClr val="8D6246"/>
                </a:solidFill>
                <a:latin typeface="Times New Roman"/>
                <a:cs typeface="Times New Roman"/>
              </a:rPr>
              <a:t>12%</a:t>
            </a:r>
            <a:endParaRPr sz="1200" dirty="0">
              <a:latin typeface="Times New Roman"/>
              <a:cs typeface="Times New Roman"/>
            </a:endParaRPr>
          </a:p>
        </p:txBody>
      </p:sp>
      <p:sp>
        <p:nvSpPr>
          <p:cNvPr id="9" name="object 9"/>
          <p:cNvSpPr txBox="1"/>
          <p:nvPr/>
        </p:nvSpPr>
        <p:spPr>
          <a:xfrm>
            <a:off x="4460747" y="4534027"/>
            <a:ext cx="3027045" cy="504190"/>
          </a:xfrm>
          <a:prstGeom prst="rect">
            <a:avLst/>
          </a:prstGeom>
        </p:spPr>
        <p:txBody>
          <a:bodyPr vert="horz" wrap="square" lIns="0" tIns="68580" rIns="0" bIns="0" rtlCol="0">
            <a:spAutoFit/>
          </a:bodyPr>
          <a:lstStyle/>
          <a:p>
            <a:pPr marL="38100">
              <a:lnSpc>
                <a:spcPct val="100000"/>
              </a:lnSpc>
              <a:spcBef>
                <a:spcPts val="540"/>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a:latin typeface="Times New Roman"/>
              <a:cs typeface="Times New Roman"/>
            </a:endParaRPr>
          </a:p>
          <a:p>
            <a:pPr marL="210185" indent="-172720">
              <a:lnSpc>
                <a:spcPct val="100000"/>
              </a:lnSpc>
              <a:spcBef>
                <a:spcPts val="445"/>
              </a:spcBef>
              <a:buFont typeface="Wingdings"/>
              <a:buChar char=""/>
              <a:tabLst>
                <a:tab pos="210820" algn="l"/>
              </a:tabLst>
            </a:pPr>
            <a:r>
              <a:rPr sz="1200" spc="-5" dirty="0">
                <a:solidFill>
                  <a:srgbClr val="8D6246"/>
                </a:solidFill>
                <a:latin typeface="Times New Roman"/>
                <a:cs typeface="Times New Roman"/>
              </a:rPr>
              <a:t>Best</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a:latin typeface="Times New Roman"/>
              <a:cs typeface="Times New Roman"/>
            </a:endParaRPr>
          </a:p>
        </p:txBody>
      </p:sp>
      <p:grpSp>
        <p:nvGrpSpPr>
          <p:cNvPr id="10" name="object 10"/>
          <p:cNvGrpSpPr/>
          <p:nvPr/>
        </p:nvGrpSpPr>
        <p:grpSpPr>
          <a:xfrm>
            <a:off x="378763" y="1177087"/>
            <a:ext cx="4130165" cy="5578124"/>
            <a:chOff x="397599" y="1277586"/>
            <a:chExt cx="4130165" cy="5578124"/>
          </a:xfrm>
        </p:grpSpPr>
        <p:pic>
          <p:nvPicPr>
            <p:cNvPr id="11" name="object 11"/>
            <p:cNvPicPr/>
            <p:nvPr/>
          </p:nvPicPr>
          <p:blipFill>
            <a:blip r:embed="rId2" cstate="print"/>
            <a:stretch>
              <a:fillRect/>
            </a:stretch>
          </p:blipFill>
          <p:spPr>
            <a:xfrm>
              <a:off x="1124711" y="5196836"/>
              <a:ext cx="2885693" cy="1658874"/>
            </a:xfrm>
            <a:prstGeom prst="rect">
              <a:avLst/>
            </a:prstGeom>
          </p:spPr>
        </p:pic>
        <p:pic>
          <p:nvPicPr>
            <p:cNvPr id="13" name="object 13"/>
            <p:cNvPicPr/>
            <p:nvPr/>
          </p:nvPicPr>
          <p:blipFill>
            <a:blip r:embed="rId3" cstate="print">
              <a:extLst>
                <a:ext uri="{28A0092B-C50C-407E-A947-70E740481C1C}">
                  <a14:useLocalDpi xmlns:a14="http://schemas.microsoft.com/office/drawing/2010/main" val="0"/>
                </a:ext>
              </a:extLst>
            </a:blip>
            <a:srcRect/>
            <a:stretch/>
          </p:blipFill>
          <p:spPr>
            <a:xfrm>
              <a:off x="397599" y="1277586"/>
              <a:ext cx="4130165" cy="4026513"/>
            </a:xfrm>
            <a:prstGeom prst="rect">
              <a:avLst/>
            </a:prstGeom>
          </p:spPr>
        </p:pic>
        <p:pic>
          <p:nvPicPr>
            <p:cNvPr id="15" name="object 15"/>
            <p:cNvPicPr/>
            <p:nvPr/>
          </p:nvPicPr>
          <p:blipFill>
            <a:blip r:embed="rId4" cstate="print"/>
            <a:stretch>
              <a:fillRect/>
            </a:stretch>
          </p:blipFill>
          <p:spPr>
            <a:xfrm>
              <a:off x="3059500" y="4561885"/>
              <a:ext cx="438912" cy="548639"/>
            </a:xfrm>
            <a:prstGeom prst="rect">
              <a:avLst/>
            </a:prstGeom>
          </p:spPr>
        </p:pic>
        <p:pic>
          <p:nvPicPr>
            <p:cNvPr id="16" name="object 16"/>
            <p:cNvPicPr/>
            <p:nvPr/>
          </p:nvPicPr>
          <p:blipFill>
            <a:blip r:embed="rId5" cstate="print"/>
            <a:stretch>
              <a:fillRect/>
            </a:stretch>
          </p:blipFill>
          <p:spPr>
            <a:xfrm>
              <a:off x="3378016" y="4743241"/>
              <a:ext cx="501396" cy="382524"/>
            </a:xfrm>
            <a:prstGeom prst="rect">
              <a:avLst/>
            </a:prstGeom>
          </p:spPr>
        </p:pic>
      </p:grpSp>
      <p:sp>
        <p:nvSpPr>
          <p:cNvPr id="18" name="object 18"/>
          <p:cNvSpPr txBox="1"/>
          <p:nvPr/>
        </p:nvSpPr>
        <p:spPr>
          <a:xfrm>
            <a:off x="1357375" y="725170"/>
            <a:ext cx="26149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9D0000"/>
                </a:solidFill>
                <a:latin typeface="Garamond"/>
                <a:cs typeface="Garamond"/>
              </a:rPr>
              <a:t>Pomegranate</a:t>
            </a:r>
            <a:r>
              <a:rPr sz="1800" b="1" spc="5" dirty="0">
                <a:solidFill>
                  <a:srgbClr val="9D0000"/>
                </a:solidFill>
                <a:latin typeface="Garamond"/>
                <a:cs typeface="Garamond"/>
              </a:rPr>
              <a:t> </a:t>
            </a:r>
            <a:r>
              <a:rPr sz="1800" b="1" dirty="0">
                <a:solidFill>
                  <a:srgbClr val="9D0000"/>
                </a:solidFill>
                <a:latin typeface="Garamond"/>
                <a:cs typeface="Garamond"/>
              </a:rPr>
              <a:t>&amp;</a:t>
            </a:r>
            <a:r>
              <a:rPr sz="1800" b="1" spc="-35" dirty="0">
                <a:solidFill>
                  <a:srgbClr val="9D0000"/>
                </a:solidFill>
                <a:latin typeface="Garamond"/>
                <a:cs typeface="Garamond"/>
              </a:rPr>
              <a:t> </a:t>
            </a:r>
            <a:r>
              <a:rPr sz="1800" b="1" dirty="0">
                <a:solidFill>
                  <a:srgbClr val="9D0000"/>
                </a:solidFill>
                <a:latin typeface="Garamond"/>
                <a:cs typeface="Garamond"/>
              </a:rPr>
              <a:t>Zinfandel</a:t>
            </a:r>
            <a:endParaRPr sz="1800" dirty="0">
              <a:latin typeface="Garamond"/>
              <a:cs typeface="Garamond"/>
            </a:endParaRPr>
          </a:p>
        </p:txBody>
      </p:sp>
      <p:sp>
        <p:nvSpPr>
          <p:cNvPr id="33" name="object 33"/>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4</a:t>
            </a:fld>
            <a:endParaRPr dirty="0"/>
          </a:p>
        </p:txBody>
      </p:sp>
      <p:sp>
        <p:nvSpPr>
          <p:cNvPr id="20" name="object 12">
            <a:extLst>
              <a:ext uri="{FF2B5EF4-FFF2-40B4-BE49-F238E27FC236}">
                <a16:creationId xmlns:a16="http://schemas.microsoft.com/office/drawing/2014/main" id="{C0E85414-F8FA-15A0-80DC-971395361196}"/>
              </a:ext>
            </a:extLst>
          </p:cNvPr>
          <p:cNvSpPr/>
          <p:nvPr/>
        </p:nvSpPr>
        <p:spPr>
          <a:xfrm>
            <a:off x="1168061" y="1091892"/>
            <a:ext cx="2774315" cy="4153535"/>
          </a:xfrm>
          <a:custGeom>
            <a:avLst/>
            <a:gdLst/>
            <a:ahLst/>
            <a:cxnLst/>
            <a:rect l="l" t="t" r="r" b="b"/>
            <a:pathLst>
              <a:path w="2774315" h="4153535">
                <a:moveTo>
                  <a:pt x="0" y="4153280"/>
                </a:moveTo>
                <a:lnTo>
                  <a:pt x="2774061" y="4153280"/>
                </a:lnTo>
                <a:lnTo>
                  <a:pt x="2774061" y="0"/>
                </a:lnTo>
                <a:lnTo>
                  <a:pt x="0" y="0"/>
                </a:lnTo>
                <a:lnTo>
                  <a:pt x="0" y="4153280"/>
                </a:lnTo>
                <a:close/>
              </a:path>
            </a:pathLst>
          </a:custGeom>
          <a:ln w="9525">
            <a:solidFill>
              <a:srgbClr val="855839"/>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127" y="6086957"/>
            <a:ext cx="77470"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9D0000"/>
                </a:solidFill>
                <a:latin typeface="Segoe UI"/>
                <a:cs typeface="Segoe UI"/>
              </a:rPr>
              <a:t>5</a:t>
            </a:r>
            <a:endParaRPr sz="750">
              <a:latin typeface="Segoe UI"/>
              <a:cs typeface="Segoe UI"/>
            </a:endParaRPr>
          </a:p>
        </p:txBody>
      </p:sp>
      <p:sp>
        <p:nvSpPr>
          <p:cNvPr id="4" name="object 4"/>
          <p:cNvSpPr txBox="1">
            <a:spLocks noGrp="1"/>
          </p:cNvSpPr>
          <p:nvPr>
            <p:ph type="title"/>
          </p:nvPr>
        </p:nvSpPr>
        <p:spPr>
          <a:xfrm>
            <a:off x="3032505" y="181178"/>
            <a:ext cx="3468370" cy="391795"/>
          </a:xfrm>
          <a:prstGeom prst="rect">
            <a:avLst/>
          </a:prstGeom>
        </p:spPr>
        <p:txBody>
          <a:bodyPr vert="horz" wrap="square" lIns="0" tIns="12700" rIns="0" bIns="0" rtlCol="0">
            <a:spAutoFit/>
          </a:bodyPr>
          <a:lstStyle/>
          <a:p>
            <a:pPr marL="12700">
              <a:lnSpc>
                <a:spcPct val="100000"/>
              </a:lnSpc>
              <a:spcBef>
                <a:spcPts val="100"/>
              </a:spcBef>
            </a:pPr>
            <a:r>
              <a:rPr dirty="0"/>
              <a:t>PURE</a:t>
            </a:r>
            <a:r>
              <a:rPr spc="-45" dirty="0"/>
              <a:t> </a:t>
            </a:r>
            <a:r>
              <a:rPr spc="-5" dirty="0"/>
              <a:t>DIAMOND</a:t>
            </a:r>
            <a:r>
              <a:rPr spc="-20" dirty="0"/>
              <a:t> </a:t>
            </a:r>
            <a:r>
              <a:rPr spc="-5" dirty="0"/>
              <a:t>WINE</a:t>
            </a:r>
          </a:p>
        </p:txBody>
      </p:sp>
      <p:sp>
        <p:nvSpPr>
          <p:cNvPr id="5" name="object 5"/>
          <p:cNvSpPr txBox="1"/>
          <p:nvPr/>
        </p:nvSpPr>
        <p:spPr>
          <a:xfrm>
            <a:off x="745337" y="1036701"/>
            <a:ext cx="3813810" cy="912494"/>
          </a:xfrm>
          <a:prstGeom prst="rect">
            <a:avLst/>
          </a:prstGeom>
        </p:spPr>
        <p:txBody>
          <a:bodyPr vert="horz" wrap="square" lIns="0" tIns="67310" rIns="0" bIns="0" rtlCol="0">
            <a:spAutoFit/>
          </a:bodyPr>
          <a:lstStyle/>
          <a:p>
            <a:pPr marL="12700">
              <a:lnSpc>
                <a:spcPct val="100000"/>
              </a:lnSpc>
              <a:spcBef>
                <a:spcPts val="530"/>
              </a:spcBef>
            </a:pPr>
            <a:r>
              <a:rPr sz="1200" b="1" u="sng" spc="25" dirty="0">
                <a:solidFill>
                  <a:srgbClr val="8D6246"/>
                </a:solidFill>
                <a:uFill>
                  <a:solidFill>
                    <a:srgbClr val="8D6246"/>
                  </a:solidFill>
                </a:uFill>
                <a:latin typeface="Times New Roman"/>
                <a:cs typeface="Times New Roman"/>
              </a:rPr>
              <a:t>Tasting</a:t>
            </a:r>
            <a:r>
              <a:rPr sz="1200" b="1" u="sng" spc="-10"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a:latin typeface="Times New Roman"/>
              <a:cs typeface="Times New Roman"/>
            </a:endParaRPr>
          </a:p>
          <a:p>
            <a:pPr marL="184785" marR="5080" indent="-172720">
              <a:lnSpc>
                <a:spcPct val="75000"/>
              </a:lnSpc>
              <a:spcBef>
                <a:spcPts val="795"/>
              </a:spcBef>
              <a:buFont typeface="Wingdings"/>
              <a:buChar char=""/>
              <a:tabLst>
                <a:tab pos="185420" algn="l"/>
              </a:tabLst>
            </a:pPr>
            <a:r>
              <a:rPr sz="1200" spc="-35" dirty="0">
                <a:solidFill>
                  <a:srgbClr val="8D6246"/>
                </a:solidFill>
                <a:latin typeface="Times New Roman"/>
                <a:cs typeface="Times New Roman"/>
              </a:rPr>
              <a:t>“Aromas</a:t>
            </a:r>
            <a:r>
              <a:rPr sz="1200" spc="-10"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0" dirty="0">
                <a:solidFill>
                  <a:srgbClr val="8D6246"/>
                </a:solidFill>
                <a:latin typeface="Times New Roman"/>
                <a:cs typeface="Times New Roman"/>
              </a:rPr>
              <a:t> </a:t>
            </a:r>
            <a:r>
              <a:rPr sz="1200" spc="-10" dirty="0">
                <a:solidFill>
                  <a:srgbClr val="8D6246"/>
                </a:solidFill>
                <a:latin typeface="Times New Roman"/>
                <a:cs typeface="Times New Roman"/>
              </a:rPr>
              <a:t>mango,</a:t>
            </a:r>
            <a:r>
              <a:rPr sz="1200" dirty="0">
                <a:solidFill>
                  <a:srgbClr val="8D6246"/>
                </a:solidFill>
                <a:latin typeface="Times New Roman"/>
                <a:cs typeface="Times New Roman"/>
              </a:rPr>
              <a:t> </a:t>
            </a:r>
            <a:r>
              <a:rPr sz="1200" spc="-5" dirty="0">
                <a:solidFill>
                  <a:srgbClr val="8D6246"/>
                </a:solidFill>
                <a:latin typeface="Times New Roman"/>
                <a:cs typeface="Times New Roman"/>
              </a:rPr>
              <a:t>rice </a:t>
            </a:r>
            <a:r>
              <a:rPr sz="1200" dirty="0">
                <a:solidFill>
                  <a:srgbClr val="8D6246"/>
                </a:solidFill>
                <a:latin typeface="Times New Roman"/>
                <a:cs typeface="Times New Roman"/>
              </a:rPr>
              <a:t>pudding,</a:t>
            </a:r>
            <a:r>
              <a:rPr sz="1200" spc="10" dirty="0">
                <a:solidFill>
                  <a:srgbClr val="8D6246"/>
                </a:solidFill>
                <a:latin typeface="Times New Roman"/>
                <a:cs typeface="Times New Roman"/>
              </a:rPr>
              <a:t> and</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honeyed</a:t>
            </a:r>
            <a:r>
              <a:rPr sz="1200" dirty="0">
                <a:solidFill>
                  <a:srgbClr val="8D6246"/>
                </a:solidFill>
                <a:latin typeface="Times New Roman"/>
                <a:cs typeface="Times New Roman"/>
              </a:rPr>
              <a:t> </a:t>
            </a:r>
            <a:r>
              <a:rPr sz="1200" spc="-15" dirty="0">
                <a:solidFill>
                  <a:srgbClr val="8D6246"/>
                </a:solidFill>
                <a:latin typeface="Times New Roman"/>
                <a:cs typeface="Times New Roman"/>
              </a:rPr>
              <a:t>apple. </a:t>
            </a:r>
            <a:r>
              <a:rPr sz="1200" spc="-45" dirty="0">
                <a:solidFill>
                  <a:srgbClr val="8D6246"/>
                </a:solidFill>
                <a:latin typeface="Times New Roman"/>
                <a:cs typeface="Times New Roman"/>
              </a:rPr>
              <a:t>A </a:t>
            </a:r>
            <a:r>
              <a:rPr sz="1200" spc="-40" dirty="0">
                <a:solidFill>
                  <a:srgbClr val="8D6246"/>
                </a:solidFill>
                <a:latin typeface="Times New Roman"/>
                <a:cs typeface="Times New Roman"/>
              </a:rPr>
              <a:t> </a:t>
            </a:r>
            <a:r>
              <a:rPr sz="1200" spc="-5" dirty="0">
                <a:solidFill>
                  <a:srgbClr val="8D6246"/>
                </a:solidFill>
                <a:latin typeface="Times New Roman"/>
                <a:cs typeface="Times New Roman"/>
              </a:rPr>
              <a:t>sweet </a:t>
            </a:r>
            <a:r>
              <a:rPr sz="1200" dirty="0">
                <a:solidFill>
                  <a:srgbClr val="8D6246"/>
                </a:solidFill>
                <a:latin typeface="Times New Roman"/>
                <a:cs typeface="Times New Roman"/>
              </a:rPr>
              <a:t>palate </a:t>
            </a:r>
            <a:r>
              <a:rPr sz="1200" spc="15" dirty="0">
                <a:solidFill>
                  <a:srgbClr val="8D6246"/>
                </a:solidFill>
                <a:latin typeface="Times New Roman"/>
                <a:cs typeface="Times New Roman"/>
              </a:rPr>
              <a:t>with </a:t>
            </a:r>
            <a:r>
              <a:rPr sz="1200" spc="-5" dirty="0">
                <a:solidFill>
                  <a:srgbClr val="8D6246"/>
                </a:solidFill>
                <a:latin typeface="Times New Roman"/>
                <a:cs typeface="Times New Roman"/>
              </a:rPr>
              <a:t>candied </a:t>
            </a:r>
            <a:r>
              <a:rPr sz="1200" spc="10" dirty="0">
                <a:solidFill>
                  <a:srgbClr val="8D6246"/>
                </a:solidFill>
                <a:latin typeface="Times New Roman"/>
                <a:cs typeface="Times New Roman"/>
              </a:rPr>
              <a:t>tropical </a:t>
            </a:r>
            <a:r>
              <a:rPr sz="1200" spc="-5" dirty="0">
                <a:solidFill>
                  <a:srgbClr val="8D6246"/>
                </a:solidFill>
                <a:latin typeface="Times New Roman"/>
                <a:cs typeface="Times New Roman"/>
              </a:rPr>
              <a:t>fruits. </a:t>
            </a:r>
            <a:r>
              <a:rPr sz="1200" spc="40" dirty="0">
                <a:solidFill>
                  <a:srgbClr val="8D6246"/>
                </a:solidFill>
                <a:latin typeface="Times New Roman"/>
                <a:cs typeface="Times New Roman"/>
              </a:rPr>
              <a:t>The </a:t>
            </a:r>
            <a:r>
              <a:rPr sz="1200" spc="-5" dirty="0">
                <a:solidFill>
                  <a:srgbClr val="8D6246"/>
                </a:solidFill>
                <a:latin typeface="Times New Roman"/>
                <a:cs typeface="Times New Roman"/>
              </a:rPr>
              <a:t>wine </a:t>
            </a:r>
            <a:r>
              <a:rPr sz="1200" spc="-15" dirty="0">
                <a:solidFill>
                  <a:srgbClr val="8D6246"/>
                </a:solidFill>
                <a:latin typeface="Times New Roman"/>
                <a:cs typeface="Times New Roman"/>
              </a:rPr>
              <a:t>is </a:t>
            </a:r>
            <a:r>
              <a:rPr sz="1200" spc="-10" dirty="0">
                <a:solidFill>
                  <a:srgbClr val="8D6246"/>
                </a:solidFill>
                <a:latin typeface="Times New Roman"/>
                <a:cs typeface="Times New Roman"/>
              </a:rPr>
              <a:t> </a:t>
            </a:r>
            <a:r>
              <a:rPr sz="1200" dirty="0">
                <a:solidFill>
                  <a:srgbClr val="8D6246"/>
                </a:solidFill>
                <a:latin typeface="Times New Roman"/>
                <a:cs typeface="Times New Roman"/>
              </a:rPr>
              <a:t>perfect</a:t>
            </a:r>
            <a:r>
              <a:rPr sz="1200" spc="-20" dirty="0">
                <a:solidFill>
                  <a:srgbClr val="8D6246"/>
                </a:solidFill>
                <a:latin typeface="Times New Roman"/>
                <a:cs typeface="Times New Roman"/>
              </a:rPr>
              <a:t> </a:t>
            </a:r>
            <a:r>
              <a:rPr sz="1200" spc="-5" dirty="0">
                <a:solidFill>
                  <a:srgbClr val="8D6246"/>
                </a:solidFill>
                <a:latin typeface="Times New Roman"/>
                <a:cs typeface="Times New Roman"/>
              </a:rPr>
              <a:t>for </a:t>
            </a:r>
            <a:r>
              <a:rPr sz="1200" spc="10" dirty="0">
                <a:solidFill>
                  <a:srgbClr val="8D6246"/>
                </a:solidFill>
                <a:latin typeface="Times New Roman"/>
                <a:cs typeface="Times New Roman"/>
              </a:rPr>
              <a:t>summer</a:t>
            </a:r>
            <a:r>
              <a:rPr sz="1200" dirty="0">
                <a:solidFill>
                  <a:srgbClr val="8D6246"/>
                </a:solidFill>
                <a:latin typeface="Times New Roman"/>
                <a:cs typeface="Times New Roman"/>
              </a:rPr>
              <a:t> </a:t>
            </a:r>
            <a:r>
              <a:rPr sz="1200" spc="15" dirty="0">
                <a:solidFill>
                  <a:srgbClr val="8D6246"/>
                </a:solidFill>
                <a:latin typeface="Times New Roman"/>
                <a:cs typeface="Times New Roman"/>
              </a:rPr>
              <a:t>months</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due </a:t>
            </a:r>
            <a:r>
              <a:rPr sz="1200" spc="30" dirty="0">
                <a:solidFill>
                  <a:srgbClr val="8D6246"/>
                </a:solidFill>
                <a:latin typeface="Times New Roman"/>
                <a:cs typeface="Times New Roman"/>
              </a:rPr>
              <a:t>to</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its</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refreshing</a:t>
            </a:r>
            <a:r>
              <a:rPr sz="1200" spc="-20" dirty="0">
                <a:solidFill>
                  <a:srgbClr val="8D6246"/>
                </a:solidFill>
                <a:latin typeface="Times New Roman"/>
                <a:cs typeface="Times New Roman"/>
              </a:rPr>
              <a:t> </a:t>
            </a:r>
            <a:r>
              <a:rPr sz="1200" spc="-15" dirty="0">
                <a:solidFill>
                  <a:srgbClr val="8D6246"/>
                </a:solidFill>
                <a:latin typeface="Times New Roman"/>
                <a:cs typeface="Times New Roman"/>
              </a:rPr>
              <a:t>qualities.”</a:t>
            </a:r>
            <a:endParaRPr sz="1200">
              <a:latin typeface="Times New Roman"/>
              <a:cs typeface="Times New Roman"/>
            </a:endParaRPr>
          </a:p>
          <a:p>
            <a:pPr marL="184785">
              <a:lnSpc>
                <a:spcPts val="1080"/>
              </a:lnSpc>
            </a:pPr>
            <a:r>
              <a:rPr sz="1200" spc="10" dirty="0">
                <a:solidFill>
                  <a:srgbClr val="8D6246"/>
                </a:solidFill>
                <a:latin typeface="Times New Roman"/>
                <a:cs typeface="Times New Roman"/>
              </a:rPr>
              <a:t>-</a:t>
            </a:r>
            <a:r>
              <a:rPr sz="1200" spc="-15" dirty="0">
                <a:solidFill>
                  <a:srgbClr val="8D6246"/>
                </a:solidFill>
                <a:latin typeface="Times New Roman"/>
                <a:cs typeface="Times New Roman"/>
              </a:rPr>
              <a:t> </a:t>
            </a:r>
            <a:r>
              <a:rPr sz="1200" spc="-20" dirty="0">
                <a:solidFill>
                  <a:srgbClr val="8D6246"/>
                </a:solidFill>
                <a:latin typeface="Times New Roman"/>
                <a:cs typeface="Times New Roman"/>
              </a:rPr>
              <a:t>USA</a:t>
            </a:r>
            <a:r>
              <a:rPr sz="1200" spc="-15" dirty="0">
                <a:solidFill>
                  <a:srgbClr val="8D6246"/>
                </a:solidFill>
                <a:latin typeface="Times New Roman"/>
                <a:cs typeface="Times New Roman"/>
              </a:rPr>
              <a:t> </a:t>
            </a:r>
            <a:r>
              <a:rPr sz="1200" spc="15" dirty="0">
                <a:solidFill>
                  <a:srgbClr val="8D6246"/>
                </a:solidFill>
                <a:latin typeface="Times New Roman"/>
                <a:cs typeface="Times New Roman"/>
              </a:rPr>
              <a:t>Wine</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Ratings</a:t>
            </a:r>
            <a:endParaRPr sz="1200">
              <a:latin typeface="Times New Roman"/>
              <a:cs typeface="Times New Roman"/>
            </a:endParaRPr>
          </a:p>
        </p:txBody>
      </p:sp>
      <p:sp>
        <p:nvSpPr>
          <p:cNvPr id="6" name="object 6"/>
          <p:cNvSpPr txBox="1"/>
          <p:nvPr/>
        </p:nvSpPr>
        <p:spPr>
          <a:xfrm>
            <a:off x="745337" y="2198335"/>
            <a:ext cx="2253615" cy="819785"/>
          </a:xfrm>
          <a:prstGeom prst="rect">
            <a:avLst/>
          </a:prstGeom>
        </p:spPr>
        <p:txBody>
          <a:bodyPr vert="horz" wrap="square" lIns="0" tIns="33655" rIns="0" bIns="0" rtlCol="0">
            <a:spAutoFit/>
          </a:bodyPr>
          <a:lstStyle/>
          <a:p>
            <a:pPr marL="12700">
              <a:lnSpc>
                <a:spcPct val="100000"/>
              </a:lnSpc>
              <a:spcBef>
                <a:spcPts val="265"/>
              </a:spcBef>
            </a:pPr>
            <a:r>
              <a:rPr sz="1200" b="1" u="sng" spc="5" dirty="0">
                <a:solidFill>
                  <a:srgbClr val="8D6246"/>
                </a:solidFill>
                <a:uFill>
                  <a:solidFill>
                    <a:srgbClr val="8D6246"/>
                  </a:solidFill>
                </a:uFill>
                <a:latin typeface="Times New Roman"/>
                <a:cs typeface="Times New Roman"/>
              </a:rPr>
              <a:t>Origin</a:t>
            </a:r>
            <a:endParaRPr sz="1200">
              <a:latin typeface="Times New Roman"/>
              <a:cs typeface="Times New Roman"/>
            </a:endParaRPr>
          </a:p>
          <a:p>
            <a:pPr marL="184785" indent="-172720">
              <a:lnSpc>
                <a:spcPct val="100000"/>
              </a:lnSpc>
              <a:spcBef>
                <a:spcPts val="165"/>
              </a:spcBef>
              <a:buFont typeface="Wingdings"/>
              <a:buChar char=""/>
              <a:tabLst>
                <a:tab pos="185420" algn="l"/>
              </a:tabLst>
            </a:pPr>
            <a:r>
              <a:rPr sz="1200" spc="25" dirty="0">
                <a:solidFill>
                  <a:srgbClr val="8D6246"/>
                </a:solidFill>
                <a:latin typeface="Times New Roman"/>
                <a:cs typeface="Times New Roman"/>
              </a:rPr>
              <a:t>Product</a:t>
            </a:r>
            <a:r>
              <a:rPr sz="1200" spc="-15"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60" dirty="0">
                <a:solidFill>
                  <a:srgbClr val="8D6246"/>
                </a:solidFill>
                <a:latin typeface="Times New Roman"/>
                <a:cs typeface="Times New Roman"/>
              </a:rPr>
              <a:t> </a:t>
            </a:r>
            <a:r>
              <a:rPr sz="1200" spc="25" dirty="0">
                <a:solidFill>
                  <a:srgbClr val="8D6246"/>
                </a:solidFill>
                <a:latin typeface="Times New Roman"/>
                <a:cs typeface="Times New Roman"/>
              </a:rPr>
              <a:t>Trinidad</a:t>
            </a:r>
            <a:r>
              <a:rPr sz="1200" spc="-20" dirty="0">
                <a:solidFill>
                  <a:srgbClr val="8D6246"/>
                </a:solidFill>
                <a:latin typeface="Times New Roman"/>
                <a:cs typeface="Times New Roman"/>
              </a:rPr>
              <a:t> </a:t>
            </a:r>
            <a:r>
              <a:rPr sz="1200" spc="15" dirty="0">
                <a:solidFill>
                  <a:srgbClr val="8D6246"/>
                </a:solidFill>
                <a:latin typeface="Times New Roman"/>
                <a:cs typeface="Times New Roman"/>
              </a:rPr>
              <a:t>and</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Tobago</a:t>
            </a:r>
            <a:endParaRPr sz="1200">
              <a:latin typeface="Times New Roman"/>
              <a:cs typeface="Times New Roman"/>
            </a:endParaRPr>
          </a:p>
          <a:p>
            <a:pPr>
              <a:lnSpc>
                <a:spcPct val="100000"/>
              </a:lnSpc>
              <a:spcBef>
                <a:spcPts val="45"/>
              </a:spcBef>
            </a:pPr>
            <a:endParaRPr sz="1350">
              <a:latin typeface="Times New Roman"/>
              <a:cs typeface="Times New Roman"/>
            </a:endParaRPr>
          </a:p>
          <a:p>
            <a:pPr marL="12700">
              <a:lnSpc>
                <a:spcPct val="100000"/>
              </a:lnSpc>
              <a:spcBef>
                <a:spcPts val="5"/>
              </a:spcBef>
            </a:pPr>
            <a:r>
              <a:rPr sz="1200" b="1" u="sng" spc="10" dirty="0">
                <a:solidFill>
                  <a:srgbClr val="8D6246"/>
                </a:solidFill>
                <a:uFill>
                  <a:solidFill>
                    <a:srgbClr val="8D6246"/>
                  </a:solidFill>
                </a:uFill>
                <a:latin typeface="Times New Roman"/>
                <a:cs typeface="Times New Roman"/>
              </a:rPr>
              <a:t>Production</a:t>
            </a:r>
            <a:endParaRPr sz="1200">
              <a:latin typeface="Times New Roman"/>
              <a:cs typeface="Times New Roman"/>
            </a:endParaRPr>
          </a:p>
        </p:txBody>
      </p:sp>
      <p:sp>
        <p:nvSpPr>
          <p:cNvPr id="7" name="object 7"/>
          <p:cNvSpPr txBox="1"/>
          <p:nvPr/>
        </p:nvSpPr>
        <p:spPr>
          <a:xfrm>
            <a:off x="731818" y="3026300"/>
            <a:ext cx="4475436" cy="197490"/>
          </a:xfrm>
          <a:prstGeom prst="rect">
            <a:avLst/>
          </a:prstGeom>
        </p:spPr>
        <p:txBody>
          <a:bodyPr vert="horz" wrap="square" lIns="0" tIns="12700" rIns="0" bIns="0" rtlCol="0">
            <a:spAutoFit/>
          </a:bodyPr>
          <a:lstStyle/>
          <a:p>
            <a:pPr marL="184785" indent="-172720">
              <a:lnSpc>
                <a:spcPct val="100000"/>
              </a:lnSpc>
              <a:spcBef>
                <a:spcPts val="100"/>
              </a:spcBef>
              <a:buFont typeface="Wingdings"/>
              <a:buChar char=""/>
              <a:tabLst>
                <a:tab pos="185420" algn="l"/>
              </a:tabLst>
            </a:pPr>
            <a:r>
              <a:rPr lang="en-US" sz="1200" spc="5" dirty="0">
                <a:solidFill>
                  <a:srgbClr val="8D6246"/>
                </a:solidFill>
                <a:latin typeface="Times New Roman"/>
                <a:cs typeface="Times New Roman"/>
              </a:rPr>
              <a:t>Riesling and Rice are married together during primary fermentation.</a:t>
            </a:r>
            <a:endParaRPr lang="en-US" sz="1200" dirty="0">
              <a:latin typeface="Times New Roman"/>
              <a:cs typeface="Times New Roman"/>
            </a:endParaRPr>
          </a:p>
        </p:txBody>
      </p:sp>
      <p:sp>
        <p:nvSpPr>
          <p:cNvPr id="8" name="object 8"/>
          <p:cNvSpPr txBox="1"/>
          <p:nvPr/>
        </p:nvSpPr>
        <p:spPr>
          <a:xfrm>
            <a:off x="745337" y="3094482"/>
            <a:ext cx="868044" cy="1584960"/>
          </a:xfrm>
          <a:prstGeom prst="rect">
            <a:avLst/>
          </a:prstGeom>
        </p:spPr>
        <p:txBody>
          <a:bodyPr vert="horz" wrap="square" lIns="0" tIns="12700" rIns="0" bIns="0" rtlCol="0">
            <a:spAutoFit/>
          </a:bodyPr>
          <a:lstStyle/>
          <a:p>
            <a:pPr marL="184785">
              <a:lnSpc>
                <a:spcPct val="100000"/>
              </a:lnSpc>
              <a:spcBef>
                <a:spcPts val="100"/>
              </a:spcBef>
            </a:pPr>
            <a:endParaRPr sz="1200" dirty="0">
              <a:latin typeface="Times New Roman"/>
              <a:cs typeface="Times New Roman"/>
            </a:endParaRPr>
          </a:p>
          <a:p>
            <a:pPr marL="12700">
              <a:lnSpc>
                <a:spcPct val="100000"/>
              </a:lnSpc>
              <a:spcBef>
                <a:spcPts val="1005"/>
              </a:spcBef>
            </a:pPr>
            <a:r>
              <a:rPr sz="1200" b="1" u="sng" spc="20" dirty="0">
                <a:solidFill>
                  <a:srgbClr val="8D6246"/>
                </a:solidFill>
                <a:uFill>
                  <a:solidFill>
                    <a:srgbClr val="8D6246"/>
                  </a:solidFill>
                </a:uFill>
                <a:latin typeface="Times New Roman"/>
                <a:cs typeface="Times New Roman"/>
              </a:rPr>
              <a:t>Description</a:t>
            </a:r>
            <a:endParaRPr sz="1200" dirty="0">
              <a:latin typeface="Times New Roman"/>
              <a:cs typeface="Times New Roman"/>
            </a:endParaRPr>
          </a:p>
          <a:p>
            <a:pPr marL="149860" indent="-137160">
              <a:lnSpc>
                <a:spcPct val="100000"/>
              </a:lnSpc>
              <a:spcBef>
                <a:spcPts val="229"/>
              </a:spcBef>
              <a:buSzPct val="91666"/>
              <a:buFont typeface="Wingdings"/>
              <a:buChar char=""/>
              <a:tabLst>
                <a:tab pos="149860" algn="l"/>
              </a:tabLst>
            </a:pPr>
            <a:r>
              <a:rPr sz="1200" dirty="0">
                <a:solidFill>
                  <a:srgbClr val="8D6246"/>
                </a:solidFill>
                <a:latin typeface="Times New Roman"/>
                <a:cs typeface="Times New Roman"/>
              </a:rPr>
              <a:t>Type: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Taste: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Aroma:</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5" dirty="0">
                <a:solidFill>
                  <a:srgbClr val="8D6246"/>
                </a:solidFill>
                <a:latin typeface="Times New Roman"/>
                <a:cs typeface="Times New Roman"/>
              </a:rPr>
              <a:t>Bottle</a:t>
            </a:r>
            <a:r>
              <a:rPr sz="1200" spc="-55" dirty="0">
                <a:solidFill>
                  <a:srgbClr val="8D6246"/>
                </a:solidFill>
                <a:latin typeface="Times New Roman"/>
                <a:cs typeface="Times New Roman"/>
              </a:rPr>
              <a:t> </a:t>
            </a:r>
            <a:r>
              <a:rPr sz="1200" spc="-30" dirty="0">
                <a:solidFill>
                  <a:srgbClr val="8D6246"/>
                </a:solidFill>
                <a:latin typeface="Times New Roman"/>
                <a:cs typeface="Times New Roman"/>
              </a:rPr>
              <a:t>Size: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20" dirty="0">
                <a:solidFill>
                  <a:srgbClr val="8D6246"/>
                </a:solidFill>
                <a:latin typeface="Times New Roman"/>
                <a:cs typeface="Times New Roman"/>
              </a:rPr>
              <a:t>Alcohol:</a:t>
            </a:r>
            <a:endParaRPr sz="1200" dirty="0">
              <a:latin typeface="Times New Roman"/>
              <a:cs typeface="Times New Roman"/>
            </a:endParaRPr>
          </a:p>
        </p:txBody>
      </p:sp>
      <p:sp>
        <p:nvSpPr>
          <p:cNvPr id="9" name="object 9"/>
          <p:cNvSpPr txBox="1"/>
          <p:nvPr/>
        </p:nvSpPr>
        <p:spPr>
          <a:xfrm>
            <a:off x="1722339" y="3587099"/>
            <a:ext cx="1558290" cy="1092200"/>
          </a:xfrm>
          <a:prstGeom prst="rect">
            <a:avLst/>
          </a:prstGeom>
        </p:spPr>
        <p:txBody>
          <a:bodyPr vert="horz" wrap="square" lIns="0" tIns="42545" rIns="0" bIns="0" rtlCol="0">
            <a:spAutoFit/>
          </a:bodyPr>
          <a:lstStyle/>
          <a:p>
            <a:pPr marL="26034">
              <a:lnSpc>
                <a:spcPct val="100000"/>
              </a:lnSpc>
              <a:spcBef>
                <a:spcPts val="335"/>
              </a:spcBef>
            </a:pPr>
            <a:r>
              <a:rPr sz="1200" spc="35" dirty="0">
                <a:solidFill>
                  <a:srgbClr val="8D6246"/>
                </a:solidFill>
                <a:latin typeface="Times New Roman"/>
                <a:cs typeface="Times New Roman"/>
              </a:rPr>
              <a:t>White</a:t>
            </a:r>
            <a:r>
              <a:rPr sz="1200" spc="-40" dirty="0">
                <a:solidFill>
                  <a:srgbClr val="8D6246"/>
                </a:solidFill>
                <a:latin typeface="Times New Roman"/>
                <a:cs typeface="Times New Roman"/>
              </a:rPr>
              <a:t> </a:t>
            </a:r>
            <a:r>
              <a:rPr sz="1200" spc="15" dirty="0">
                <a:solidFill>
                  <a:srgbClr val="8D6246"/>
                </a:solidFill>
                <a:latin typeface="Times New Roman"/>
                <a:cs typeface="Times New Roman"/>
              </a:rPr>
              <a:t>Wine</a:t>
            </a:r>
            <a:endParaRPr sz="1200">
              <a:latin typeface="Times New Roman"/>
              <a:cs typeface="Times New Roman"/>
            </a:endParaRPr>
          </a:p>
          <a:p>
            <a:pPr marL="26034">
              <a:lnSpc>
                <a:spcPct val="100000"/>
              </a:lnSpc>
              <a:spcBef>
                <a:spcPts val="240"/>
              </a:spcBef>
            </a:pPr>
            <a:r>
              <a:rPr sz="1200" dirty="0">
                <a:solidFill>
                  <a:srgbClr val="8D6246"/>
                </a:solidFill>
                <a:latin typeface="Times New Roman"/>
                <a:cs typeface="Times New Roman"/>
              </a:rPr>
              <a:t>Smooth</a:t>
            </a:r>
            <a:r>
              <a:rPr sz="1200" spc="-15" dirty="0">
                <a:solidFill>
                  <a:srgbClr val="8D6246"/>
                </a:solidFill>
                <a:latin typeface="Times New Roman"/>
                <a:cs typeface="Times New Roman"/>
              </a:rPr>
              <a:t> </a:t>
            </a:r>
            <a:r>
              <a:rPr sz="1200" spc="20" dirty="0">
                <a:solidFill>
                  <a:srgbClr val="8D6246"/>
                </a:solidFill>
                <a:latin typeface="Times New Roman"/>
                <a:cs typeface="Times New Roman"/>
              </a:rPr>
              <a:t>taste</a:t>
            </a:r>
            <a:endParaRPr sz="1200">
              <a:latin typeface="Times New Roman"/>
              <a:cs typeface="Times New Roman"/>
            </a:endParaRPr>
          </a:p>
          <a:p>
            <a:pPr marL="28575" marR="5080" indent="-16510">
              <a:lnSpc>
                <a:spcPct val="116700"/>
              </a:lnSpc>
            </a:pPr>
            <a:r>
              <a:rPr sz="1200" spc="20" dirty="0">
                <a:solidFill>
                  <a:srgbClr val="8D6246"/>
                </a:solidFill>
                <a:latin typeface="Times New Roman"/>
                <a:cs typeface="Times New Roman"/>
              </a:rPr>
              <a:t>Hints </a:t>
            </a:r>
            <a:r>
              <a:rPr sz="1200" spc="-40" dirty="0">
                <a:solidFill>
                  <a:srgbClr val="8D6246"/>
                </a:solidFill>
                <a:latin typeface="Times New Roman"/>
                <a:cs typeface="Times New Roman"/>
              </a:rPr>
              <a:t>of</a:t>
            </a:r>
            <a:r>
              <a:rPr sz="1200" spc="-35" dirty="0">
                <a:solidFill>
                  <a:srgbClr val="8D6246"/>
                </a:solidFill>
                <a:latin typeface="Times New Roman"/>
                <a:cs typeface="Times New Roman"/>
              </a:rPr>
              <a:t> </a:t>
            </a:r>
            <a:r>
              <a:rPr sz="1200" spc="10" dirty="0">
                <a:solidFill>
                  <a:srgbClr val="8D6246"/>
                </a:solidFill>
                <a:latin typeface="Times New Roman"/>
                <a:cs typeface="Times New Roman"/>
              </a:rPr>
              <a:t>pear and </a:t>
            </a:r>
            <a:r>
              <a:rPr sz="1200" spc="-15" dirty="0">
                <a:solidFill>
                  <a:srgbClr val="8D6246"/>
                </a:solidFill>
                <a:latin typeface="Times New Roman"/>
                <a:cs typeface="Times New Roman"/>
              </a:rPr>
              <a:t>peach. </a:t>
            </a:r>
            <a:r>
              <a:rPr sz="1200" spc="-285" dirty="0">
                <a:solidFill>
                  <a:srgbClr val="8D6246"/>
                </a:solidFill>
                <a:latin typeface="Times New Roman"/>
                <a:cs typeface="Times New Roman"/>
              </a:rPr>
              <a:t> </a:t>
            </a:r>
            <a:r>
              <a:rPr sz="1200" dirty="0">
                <a:solidFill>
                  <a:srgbClr val="8D6246"/>
                </a:solidFill>
                <a:latin typeface="Times New Roman"/>
                <a:cs typeface="Times New Roman"/>
              </a:rPr>
              <a:t>750</a:t>
            </a:r>
            <a:r>
              <a:rPr sz="1200" spc="-5" dirty="0">
                <a:solidFill>
                  <a:srgbClr val="8D6246"/>
                </a:solidFill>
                <a:latin typeface="Times New Roman"/>
                <a:cs typeface="Times New Roman"/>
              </a:rPr>
              <a:t> ml</a:t>
            </a:r>
            <a:endParaRPr sz="1200">
              <a:latin typeface="Times New Roman"/>
              <a:cs typeface="Times New Roman"/>
            </a:endParaRPr>
          </a:p>
          <a:p>
            <a:pPr marL="32384">
              <a:lnSpc>
                <a:spcPct val="100000"/>
              </a:lnSpc>
              <a:spcBef>
                <a:spcPts val="240"/>
              </a:spcBef>
            </a:pPr>
            <a:r>
              <a:rPr sz="1200" spc="-40" dirty="0">
                <a:solidFill>
                  <a:srgbClr val="8D6246"/>
                </a:solidFill>
                <a:latin typeface="Times New Roman"/>
                <a:cs typeface="Times New Roman"/>
              </a:rPr>
              <a:t>14%</a:t>
            </a:r>
            <a:endParaRPr sz="1200">
              <a:latin typeface="Times New Roman"/>
              <a:cs typeface="Times New Roman"/>
            </a:endParaRPr>
          </a:p>
        </p:txBody>
      </p:sp>
      <p:sp>
        <p:nvSpPr>
          <p:cNvPr id="10" name="object 10"/>
          <p:cNvSpPr txBox="1"/>
          <p:nvPr/>
        </p:nvSpPr>
        <p:spPr>
          <a:xfrm>
            <a:off x="719937" y="4841239"/>
            <a:ext cx="3027045" cy="504190"/>
          </a:xfrm>
          <a:prstGeom prst="rect">
            <a:avLst/>
          </a:prstGeom>
        </p:spPr>
        <p:txBody>
          <a:bodyPr vert="horz" wrap="square" lIns="0" tIns="69215" rIns="0" bIns="0" rtlCol="0">
            <a:spAutoFit/>
          </a:bodyPr>
          <a:lstStyle/>
          <a:p>
            <a:pPr marL="38100">
              <a:lnSpc>
                <a:spcPct val="100000"/>
              </a:lnSpc>
              <a:spcBef>
                <a:spcPts val="545"/>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a:latin typeface="Times New Roman"/>
              <a:cs typeface="Times New Roman"/>
            </a:endParaRPr>
          </a:p>
          <a:p>
            <a:pPr marL="210185" indent="-172720">
              <a:lnSpc>
                <a:spcPct val="100000"/>
              </a:lnSpc>
              <a:spcBef>
                <a:spcPts val="440"/>
              </a:spcBef>
              <a:buFont typeface="Wingdings"/>
              <a:buChar char=""/>
              <a:tabLst>
                <a:tab pos="210820" algn="l"/>
              </a:tabLst>
            </a:pPr>
            <a:r>
              <a:rPr sz="1200" spc="-5" dirty="0">
                <a:solidFill>
                  <a:srgbClr val="8D6246"/>
                </a:solidFill>
                <a:latin typeface="Times New Roman"/>
                <a:cs typeface="Times New Roman"/>
              </a:rPr>
              <a:t>Best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a:t>
            </a:r>
            <a:r>
              <a:rPr sz="1200" spc="-15" baseline="24305" dirty="0">
                <a:solidFill>
                  <a:srgbClr val="8D6246"/>
                </a:solidFill>
                <a:latin typeface="Times New Roman"/>
                <a:cs typeface="Times New Roman"/>
              </a:rPr>
              <a:t>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a:latin typeface="Times New Roman"/>
              <a:cs typeface="Times New Roman"/>
            </a:endParaRPr>
          </a:p>
        </p:txBody>
      </p:sp>
      <p:sp>
        <p:nvSpPr>
          <p:cNvPr id="18" name="object 18"/>
          <p:cNvSpPr txBox="1"/>
          <p:nvPr/>
        </p:nvSpPr>
        <p:spPr>
          <a:xfrm>
            <a:off x="6282054" y="816990"/>
            <a:ext cx="15621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D0000"/>
                </a:solidFill>
                <a:latin typeface="Garamond"/>
                <a:cs typeface="Garamond"/>
              </a:rPr>
              <a:t>Rice</a:t>
            </a:r>
            <a:r>
              <a:rPr sz="1800" b="1" spc="-20" dirty="0">
                <a:solidFill>
                  <a:srgbClr val="9D0000"/>
                </a:solidFill>
                <a:latin typeface="Garamond"/>
                <a:cs typeface="Garamond"/>
              </a:rPr>
              <a:t> </a:t>
            </a:r>
            <a:r>
              <a:rPr sz="1800" b="1" dirty="0">
                <a:solidFill>
                  <a:srgbClr val="9D0000"/>
                </a:solidFill>
                <a:latin typeface="Garamond"/>
                <a:cs typeface="Garamond"/>
              </a:rPr>
              <a:t>&amp;</a:t>
            </a:r>
            <a:r>
              <a:rPr sz="1800" b="1" spc="-35" dirty="0">
                <a:solidFill>
                  <a:srgbClr val="9D0000"/>
                </a:solidFill>
                <a:latin typeface="Garamond"/>
                <a:cs typeface="Garamond"/>
              </a:rPr>
              <a:t> </a:t>
            </a:r>
            <a:r>
              <a:rPr sz="1800" b="1" spc="-10" dirty="0">
                <a:solidFill>
                  <a:srgbClr val="9D0000"/>
                </a:solidFill>
                <a:latin typeface="Garamond"/>
                <a:cs typeface="Garamond"/>
              </a:rPr>
              <a:t>Riesling</a:t>
            </a:r>
            <a:endParaRPr sz="1800">
              <a:latin typeface="Garamond"/>
              <a:cs typeface="Garamond"/>
            </a:endParaRPr>
          </a:p>
        </p:txBody>
      </p:sp>
      <p:grpSp>
        <p:nvGrpSpPr>
          <p:cNvPr id="20" name="object 20"/>
          <p:cNvGrpSpPr/>
          <p:nvPr/>
        </p:nvGrpSpPr>
        <p:grpSpPr>
          <a:xfrm>
            <a:off x="7562978" y="4436236"/>
            <a:ext cx="819149" cy="810006"/>
            <a:chOff x="7281671" y="4338827"/>
            <a:chExt cx="819149" cy="810006"/>
          </a:xfrm>
        </p:grpSpPr>
        <p:pic>
          <p:nvPicPr>
            <p:cNvPr id="21" name="object 21"/>
            <p:cNvPicPr/>
            <p:nvPr/>
          </p:nvPicPr>
          <p:blipFill>
            <a:blip r:embed="rId2" cstate="print"/>
            <a:stretch>
              <a:fillRect/>
            </a:stretch>
          </p:blipFill>
          <p:spPr>
            <a:xfrm>
              <a:off x="7517891" y="4338827"/>
              <a:ext cx="582929" cy="578357"/>
            </a:xfrm>
            <a:prstGeom prst="rect">
              <a:avLst/>
            </a:prstGeom>
          </p:spPr>
        </p:pic>
        <p:pic>
          <p:nvPicPr>
            <p:cNvPr id="23" name="object 23"/>
            <p:cNvPicPr/>
            <p:nvPr/>
          </p:nvPicPr>
          <p:blipFill>
            <a:blip r:embed="rId3" cstate="print"/>
            <a:stretch>
              <a:fillRect/>
            </a:stretch>
          </p:blipFill>
          <p:spPr>
            <a:xfrm>
              <a:off x="7281671" y="4570476"/>
              <a:ext cx="454914" cy="578357"/>
            </a:xfrm>
            <a:prstGeom prst="rect">
              <a:avLst/>
            </a:prstGeom>
          </p:spPr>
        </p:pic>
      </p:grpSp>
      <p:pic>
        <p:nvPicPr>
          <p:cNvPr id="16" name="Picture 15" descr="A bottle of alcohol&#10;&#10;Description automatically generated with low confidence">
            <a:extLst>
              <a:ext uri="{FF2B5EF4-FFF2-40B4-BE49-F238E27FC236}">
                <a16:creationId xmlns:a16="http://schemas.microsoft.com/office/drawing/2014/main" id="{563E4717-ECF9-DFE6-CD38-0A3A15608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518" y="1086032"/>
            <a:ext cx="4338827" cy="4338827"/>
          </a:xfrm>
          <a:prstGeom prst="rect">
            <a:avLst/>
          </a:prstGeom>
        </p:spPr>
      </p:pic>
      <p:sp>
        <p:nvSpPr>
          <p:cNvPr id="24" name="object 12">
            <a:extLst>
              <a:ext uri="{FF2B5EF4-FFF2-40B4-BE49-F238E27FC236}">
                <a16:creationId xmlns:a16="http://schemas.microsoft.com/office/drawing/2014/main" id="{CAD7B92B-620D-20D9-EA6B-CDCEE11725C6}"/>
              </a:ext>
            </a:extLst>
          </p:cNvPr>
          <p:cNvSpPr/>
          <p:nvPr/>
        </p:nvSpPr>
        <p:spPr>
          <a:xfrm>
            <a:off x="5525773" y="1147022"/>
            <a:ext cx="2898290" cy="4277837"/>
          </a:xfrm>
          <a:custGeom>
            <a:avLst/>
            <a:gdLst/>
            <a:ahLst/>
            <a:cxnLst/>
            <a:rect l="l" t="t" r="r" b="b"/>
            <a:pathLst>
              <a:path w="2774315" h="4153535">
                <a:moveTo>
                  <a:pt x="0" y="4153280"/>
                </a:moveTo>
                <a:lnTo>
                  <a:pt x="2774061" y="4153280"/>
                </a:lnTo>
                <a:lnTo>
                  <a:pt x="2774061" y="0"/>
                </a:lnTo>
                <a:lnTo>
                  <a:pt x="0" y="0"/>
                </a:lnTo>
                <a:lnTo>
                  <a:pt x="0" y="4153280"/>
                </a:lnTo>
                <a:close/>
              </a:path>
            </a:pathLst>
          </a:custGeom>
          <a:ln w="9525">
            <a:solidFill>
              <a:srgbClr val="855839"/>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10"/>
          <p:cNvGrpSpPr/>
          <p:nvPr/>
        </p:nvGrpSpPr>
        <p:grpSpPr>
          <a:xfrm>
            <a:off x="259507" y="1024890"/>
            <a:ext cx="4101087" cy="4156716"/>
            <a:chOff x="426794" y="1087748"/>
            <a:chExt cx="4101087" cy="4156716"/>
          </a:xfrm>
        </p:grpSpPr>
        <p:pic>
          <p:nvPicPr>
            <p:cNvPr id="13" name="object 13"/>
            <p:cNvPicPr/>
            <p:nvPr/>
          </p:nvPicPr>
          <p:blipFill>
            <a:blip r:embed="rId2" cstate="print">
              <a:extLst>
                <a:ext uri="{28A0092B-C50C-407E-A947-70E740481C1C}">
                  <a14:useLocalDpi xmlns:a14="http://schemas.microsoft.com/office/drawing/2010/main" val="0"/>
                </a:ext>
              </a:extLst>
            </a:blip>
            <a:srcRect/>
            <a:stretch/>
          </p:blipFill>
          <p:spPr>
            <a:xfrm>
              <a:off x="426794" y="1087748"/>
              <a:ext cx="4101087" cy="4126381"/>
            </a:xfrm>
            <a:prstGeom prst="rect">
              <a:avLst/>
            </a:prstGeom>
          </p:spPr>
        </p:pic>
        <p:sp>
          <p:nvSpPr>
            <p:cNvPr id="14" name="object 14"/>
            <p:cNvSpPr/>
            <p:nvPr/>
          </p:nvSpPr>
          <p:spPr>
            <a:xfrm>
              <a:off x="1182433" y="1090929"/>
              <a:ext cx="2773045" cy="4153535"/>
            </a:xfrm>
            <a:custGeom>
              <a:avLst/>
              <a:gdLst/>
              <a:ahLst/>
              <a:cxnLst/>
              <a:rect l="l" t="t" r="r" b="b"/>
              <a:pathLst>
                <a:path w="2773045" h="4153535">
                  <a:moveTo>
                    <a:pt x="0" y="4153280"/>
                  </a:moveTo>
                  <a:lnTo>
                    <a:pt x="2772537" y="4153280"/>
                  </a:lnTo>
                  <a:lnTo>
                    <a:pt x="2772537" y="0"/>
                  </a:lnTo>
                  <a:lnTo>
                    <a:pt x="0" y="0"/>
                  </a:lnTo>
                  <a:lnTo>
                    <a:pt x="0" y="4153280"/>
                  </a:lnTo>
                  <a:close/>
                </a:path>
              </a:pathLst>
            </a:custGeom>
            <a:ln w="9525">
              <a:solidFill>
                <a:srgbClr val="8D6246"/>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3029711" y="4475987"/>
              <a:ext cx="438912" cy="548639"/>
            </a:xfrm>
            <a:prstGeom prst="rect">
              <a:avLst/>
            </a:prstGeom>
          </p:spPr>
        </p:pic>
        <p:pic>
          <p:nvPicPr>
            <p:cNvPr id="16" name="object 16"/>
            <p:cNvPicPr/>
            <p:nvPr/>
          </p:nvPicPr>
          <p:blipFill>
            <a:blip r:embed="rId4" cstate="print"/>
            <a:stretch>
              <a:fillRect/>
            </a:stretch>
          </p:blipFill>
          <p:spPr>
            <a:xfrm>
              <a:off x="3348227" y="4657343"/>
              <a:ext cx="501396" cy="382524"/>
            </a:xfrm>
            <a:prstGeom prst="rect">
              <a:avLst/>
            </a:prstGeom>
          </p:spPr>
        </p:pic>
      </p:grpSp>
      <p:sp>
        <p:nvSpPr>
          <p:cNvPr id="3" name="object 3"/>
          <p:cNvSpPr txBox="1">
            <a:spLocks noGrp="1"/>
          </p:cNvSpPr>
          <p:nvPr>
            <p:ph type="title"/>
          </p:nvPr>
        </p:nvSpPr>
        <p:spPr>
          <a:prstGeom prst="rect">
            <a:avLst/>
          </a:prstGeom>
        </p:spPr>
        <p:txBody>
          <a:bodyPr vert="horz" wrap="square" lIns="0" tIns="12700" rIns="0" bIns="0" rtlCol="0">
            <a:spAutoFit/>
          </a:bodyPr>
          <a:lstStyle/>
          <a:p>
            <a:pPr marL="413384">
              <a:lnSpc>
                <a:spcPct val="100000"/>
              </a:lnSpc>
              <a:spcBef>
                <a:spcPts val="100"/>
              </a:spcBef>
              <a:tabLst>
                <a:tab pos="661035" algn="l"/>
                <a:tab pos="3898265" algn="l"/>
              </a:tabLst>
            </a:pPr>
            <a:r>
              <a:rPr lang="en-US" dirty="0"/>
              <a:t>DISCOVER WINE</a:t>
            </a:r>
            <a:endParaRPr dirty="0"/>
          </a:p>
        </p:txBody>
      </p:sp>
      <p:sp>
        <p:nvSpPr>
          <p:cNvPr id="4" name="object 4"/>
          <p:cNvSpPr txBox="1"/>
          <p:nvPr/>
        </p:nvSpPr>
        <p:spPr>
          <a:xfrm>
            <a:off x="4486147" y="814577"/>
            <a:ext cx="4074160" cy="886909"/>
          </a:xfrm>
          <a:prstGeom prst="rect">
            <a:avLst/>
          </a:prstGeom>
        </p:spPr>
        <p:txBody>
          <a:bodyPr vert="horz" wrap="square" lIns="0" tIns="56515" rIns="0" bIns="0" rtlCol="0">
            <a:spAutoFit/>
          </a:bodyPr>
          <a:lstStyle/>
          <a:p>
            <a:pPr marL="12700">
              <a:lnSpc>
                <a:spcPct val="100000"/>
              </a:lnSpc>
              <a:spcBef>
                <a:spcPts val="445"/>
              </a:spcBef>
            </a:pPr>
            <a:r>
              <a:rPr sz="1200" b="1" u="sng" spc="25" dirty="0">
                <a:solidFill>
                  <a:srgbClr val="8D6246"/>
                </a:solidFill>
                <a:uFill>
                  <a:solidFill>
                    <a:srgbClr val="8D6246"/>
                  </a:solidFill>
                </a:uFill>
                <a:latin typeface="Times New Roman"/>
                <a:cs typeface="Times New Roman"/>
              </a:rPr>
              <a:t>Tasting</a:t>
            </a:r>
            <a:r>
              <a:rPr sz="1200" b="1" u="sng" spc="-10"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dirty="0">
              <a:latin typeface="Times New Roman"/>
              <a:cs typeface="Times New Roman"/>
            </a:endParaRPr>
          </a:p>
          <a:p>
            <a:pPr marL="184785" marR="5080" indent="-172720">
              <a:lnSpc>
                <a:spcPct val="75000"/>
              </a:lnSpc>
              <a:spcBef>
                <a:spcPts val="710"/>
              </a:spcBef>
              <a:buFont typeface="Wingdings"/>
              <a:buChar char=""/>
              <a:tabLst>
                <a:tab pos="185420" algn="l"/>
              </a:tabLst>
            </a:pPr>
            <a:r>
              <a:rPr lang="en-US" sz="1200" spc="5" dirty="0">
                <a:solidFill>
                  <a:srgbClr val="8D6246"/>
                </a:solidFill>
                <a:latin typeface="Times New Roman"/>
                <a:cs typeface="Times New Roman"/>
              </a:rPr>
              <a:t>“Spicy notes of clove, star anise and freshly ground nutmeg. Palate explodes with notes of red fruits, baking spices and smoked meats. Refreshing, pithy finish cuts the sweetness. Pair alongside barbecued meats..” - USA Wine Rating</a:t>
            </a:r>
          </a:p>
        </p:txBody>
      </p:sp>
      <p:sp>
        <p:nvSpPr>
          <p:cNvPr id="5" name="object 5"/>
          <p:cNvSpPr txBox="1"/>
          <p:nvPr/>
        </p:nvSpPr>
        <p:spPr>
          <a:xfrm>
            <a:off x="4486147" y="1817623"/>
            <a:ext cx="2252345" cy="892810"/>
          </a:xfrm>
          <a:prstGeom prst="rect">
            <a:avLst/>
          </a:prstGeom>
        </p:spPr>
        <p:txBody>
          <a:bodyPr vert="horz" wrap="square" lIns="0" tIns="33655" rIns="0" bIns="0" rtlCol="0">
            <a:spAutoFit/>
          </a:bodyPr>
          <a:lstStyle/>
          <a:p>
            <a:pPr marL="12700">
              <a:lnSpc>
                <a:spcPct val="100000"/>
              </a:lnSpc>
              <a:spcBef>
                <a:spcPts val="265"/>
              </a:spcBef>
            </a:pPr>
            <a:r>
              <a:rPr sz="1200" b="1" u="sng" spc="5" dirty="0">
                <a:solidFill>
                  <a:srgbClr val="8D6246"/>
                </a:solidFill>
                <a:uFill>
                  <a:solidFill>
                    <a:srgbClr val="8D6246"/>
                  </a:solidFill>
                </a:uFill>
                <a:latin typeface="Times New Roman"/>
                <a:cs typeface="Times New Roman"/>
              </a:rPr>
              <a:t>Origin</a:t>
            </a:r>
            <a:endParaRPr sz="1200" dirty="0">
              <a:latin typeface="Times New Roman"/>
              <a:cs typeface="Times New Roman"/>
            </a:endParaRPr>
          </a:p>
          <a:p>
            <a:pPr marL="184785" indent="-172720">
              <a:lnSpc>
                <a:spcPct val="100000"/>
              </a:lnSpc>
              <a:spcBef>
                <a:spcPts val="170"/>
              </a:spcBef>
              <a:buFont typeface="Wingdings"/>
              <a:buChar char=""/>
              <a:tabLst>
                <a:tab pos="185420" algn="l"/>
              </a:tabLst>
            </a:pPr>
            <a:r>
              <a:rPr sz="1200" spc="25" dirty="0">
                <a:solidFill>
                  <a:srgbClr val="8D6246"/>
                </a:solidFill>
                <a:latin typeface="Times New Roman"/>
                <a:cs typeface="Times New Roman"/>
              </a:rPr>
              <a:t>Product</a:t>
            </a:r>
            <a:r>
              <a:rPr sz="1200" spc="-5"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70" dirty="0">
                <a:solidFill>
                  <a:srgbClr val="8D6246"/>
                </a:solidFill>
                <a:latin typeface="Times New Roman"/>
                <a:cs typeface="Times New Roman"/>
              </a:rPr>
              <a:t> </a:t>
            </a:r>
            <a:r>
              <a:rPr sz="1200" spc="20" dirty="0">
                <a:solidFill>
                  <a:srgbClr val="8D6246"/>
                </a:solidFill>
                <a:latin typeface="Times New Roman"/>
                <a:cs typeface="Times New Roman"/>
              </a:rPr>
              <a:t>Trinidad</a:t>
            </a:r>
            <a:r>
              <a:rPr sz="1200" spc="-15" dirty="0">
                <a:solidFill>
                  <a:srgbClr val="8D6246"/>
                </a:solidFill>
                <a:latin typeface="Times New Roman"/>
                <a:cs typeface="Times New Roman"/>
              </a:rPr>
              <a:t> </a:t>
            </a:r>
            <a:r>
              <a:rPr sz="1200" spc="10" dirty="0">
                <a:solidFill>
                  <a:srgbClr val="8D6246"/>
                </a:solidFill>
                <a:latin typeface="Times New Roman"/>
                <a:cs typeface="Times New Roman"/>
              </a:rPr>
              <a:t>and</a:t>
            </a:r>
            <a:r>
              <a:rPr sz="1200" dirty="0">
                <a:solidFill>
                  <a:srgbClr val="8D6246"/>
                </a:solidFill>
                <a:latin typeface="Times New Roman"/>
                <a:cs typeface="Times New Roman"/>
              </a:rPr>
              <a:t> </a:t>
            </a:r>
            <a:r>
              <a:rPr sz="1200" spc="5" dirty="0">
                <a:solidFill>
                  <a:srgbClr val="8D6246"/>
                </a:solidFill>
                <a:latin typeface="Times New Roman"/>
                <a:cs typeface="Times New Roman"/>
              </a:rPr>
              <a:t>Tobago</a:t>
            </a:r>
            <a:endParaRPr sz="1200" dirty="0">
              <a:latin typeface="Times New Roman"/>
              <a:cs typeface="Times New Roman"/>
            </a:endParaRPr>
          </a:p>
          <a:p>
            <a:pPr>
              <a:lnSpc>
                <a:spcPct val="100000"/>
              </a:lnSpc>
              <a:spcBef>
                <a:spcPts val="45"/>
              </a:spcBef>
            </a:pPr>
            <a:endParaRPr sz="1850" dirty="0">
              <a:latin typeface="Times New Roman"/>
              <a:cs typeface="Times New Roman"/>
            </a:endParaRPr>
          </a:p>
          <a:p>
            <a:pPr marL="12700">
              <a:lnSpc>
                <a:spcPct val="100000"/>
              </a:lnSpc>
            </a:pPr>
            <a:r>
              <a:rPr sz="1200" b="1" u="sng" spc="10" dirty="0">
                <a:solidFill>
                  <a:srgbClr val="8D6246"/>
                </a:solidFill>
                <a:uFill>
                  <a:solidFill>
                    <a:srgbClr val="8D6246"/>
                  </a:solidFill>
                </a:uFill>
                <a:latin typeface="Times New Roman"/>
                <a:cs typeface="Times New Roman"/>
              </a:rPr>
              <a:t>Production</a:t>
            </a:r>
            <a:endParaRPr sz="1200" dirty="0">
              <a:latin typeface="Times New Roman"/>
              <a:cs typeface="Times New Roman"/>
            </a:endParaRPr>
          </a:p>
        </p:txBody>
      </p:sp>
      <p:sp>
        <p:nvSpPr>
          <p:cNvPr id="6" name="object 6"/>
          <p:cNvSpPr txBox="1"/>
          <p:nvPr/>
        </p:nvSpPr>
        <p:spPr>
          <a:xfrm>
            <a:off x="4486147" y="2685287"/>
            <a:ext cx="3790950" cy="197490"/>
          </a:xfrm>
          <a:prstGeom prst="rect">
            <a:avLst/>
          </a:prstGeom>
        </p:spPr>
        <p:txBody>
          <a:bodyPr vert="horz" wrap="square" lIns="0" tIns="12700" rIns="0" bIns="0" rtlCol="0">
            <a:spAutoFit/>
          </a:bodyPr>
          <a:lstStyle/>
          <a:p>
            <a:pPr marL="184785" indent="-172720">
              <a:lnSpc>
                <a:spcPct val="100000"/>
              </a:lnSpc>
              <a:spcBef>
                <a:spcPts val="100"/>
              </a:spcBef>
              <a:buFont typeface="Wingdings"/>
              <a:buChar char=""/>
              <a:tabLst>
                <a:tab pos="185420" algn="l"/>
              </a:tabLst>
            </a:pPr>
            <a:r>
              <a:rPr lang="en-US" sz="1200" spc="5" dirty="0">
                <a:solidFill>
                  <a:srgbClr val="8D6246"/>
                </a:solidFill>
                <a:latin typeface="Times New Roman"/>
                <a:cs typeface="Times New Roman"/>
              </a:rPr>
              <a:t>Made from Grapefruit and Merlot.</a:t>
            </a:r>
          </a:p>
        </p:txBody>
      </p:sp>
      <p:sp>
        <p:nvSpPr>
          <p:cNvPr id="7" name="object 7"/>
          <p:cNvSpPr txBox="1"/>
          <p:nvPr/>
        </p:nvSpPr>
        <p:spPr>
          <a:xfrm>
            <a:off x="4438624" y="2786634"/>
            <a:ext cx="868044" cy="1584960"/>
          </a:xfrm>
          <a:prstGeom prst="rect">
            <a:avLst/>
          </a:prstGeom>
        </p:spPr>
        <p:txBody>
          <a:bodyPr vert="horz" wrap="square" lIns="0" tIns="12700" rIns="0" bIns="0" rtlCol="0">
            <a:spAutoFit/>
          </a:bodyPr>
          <a:lstStyle/>
          <a:p>
            <a:pPr marL="184785">
              <a:lnSpc>
                <a:spcPct val="100000"/>
              </a:lnSpc>
              <a:spcBef>
                <a:spcPts val="100"/>
              </a:spcBef>
            </a:pPr>
            <a:endParaRPr sz="1200" dirty="0">
              <a:latin typeface="Times New Roman"/>
              <a:cs typeface="Times New Roman"/>
            </a:endParaRPr>
          </a:p>
          <a:p>
            <a:pPr marL="12700">
              <a:lnSpc>
                <a:spcPct val="100000"/>
              </a:lnSpc>
              <a:spcBef>
                <a:spcPts val="1010"/>
              </a:spcBef>
            </a:pPr>
            <a:r>
              <a:rPr sz="1200" b="1" u="sng" spc="20" dirty="0">
                <a:solidFill>
                  <a:srgbClr val="8D6246"/>
                </a:solidFill>
                <a:uFill>
                  <a:solidFill>
                    <a:srgbClr val="8D6246"/>
                  </a:solidFill>
                </a:uFill>
                <a:latin typeface="Times New Roman"/>
                <a:cs typeface="Times New Roman"/>
              </a:rPr>
              <a:t>Description</a:t>
            </a:r>
            <a:endParaRPr sz="1200" dirty="0">
              <a:latin typeface="Times New Roman"/>
              <a:cs typeface="Times New Roman"/>
            </a:endParaRPr>
          </a:p>
          <a:p>
            <a:pPr marL="149860" indent="-137160">
              <a:lnSpc>
                <a:spcPct val="100000"/>
              </a:lnSpc>
              <a:spcBef>
                <a:spcPts val="225"/>
              </a:spcBef>
              <a:buSzPct val="91666"/>
              <a:buFont typeface="Wingdings"/>
              <a:buChar char=""/>
              <a:tabLst>
                <a:tab pos="149860" algn="l"/>
              </a:tabLst>
            </a:pPr>
            <a:r>
              <a:rPr sz="1200" dirty="0">
                <a:solidFill>
                  <a:srgbClr val="8D6246"/>
                </a:solidFill>
                <a:latin typeface="Times New Roman"/>
                <a:cs typeface="Times New Roman"/>
              </a:rPr>
              <a:t>Type: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Ta</a:t>
            </a:r>
            <a:r>
              <a:rPr lang="en-US" sz="1200" spc="10" dirty="0">
                <a:solidFill>
                  <a:srgbClr val="8D6246"/>
                </a:solidFill>
                <a:latin typeface="Times New Roman"/>
                <a:cs typeface="Times New Roman"/>
              </a:rPr>
              <a:t>s</a:t>
            </a:r>
            <a:r>
              <a:rPr sz="1200" spc="10" dirty="0">
                <a:solidFill>
                  <a:srgbClr val="8D6246"/>
                </a:solidFill>
                <a:latin typeface="Times New Roman"/>
                <a:cs typeface="Times New Roman"/>
              </a:rPr>
              <a:t>te: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Aroma:</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5" dirty="0">
                <a:solidFill>
                  <a:srgbClr val="8D6246"/>
                </a:solidFill>
                <a:latin typeface="Times New Roman"/>
                <a:cs typeface="Times New Roman"/>
              </a:rPr>
              <a:t>Bottle</a:t>
            </a:r>
            <a:r>
              <a:rPr sz="1200" spc="-55" dirty="0">
                <a:solidFill>
                  <a:srgbClr val="8D6246"/>
                </a:solidFill>
                <a:latin typeface="Times New Roman"/>
                <a:cs typeface="Times New Roman"/>
              </a:rPr>
              <a:t> </a:t>
            </a:r>
            <a:r>
              <a:rPr sz="1200" spc="-30" dirty="0">
                <a:solidFill>
                  <a:srgbClr val="8D6246"/>
                </a:solidFill>
                <a:latin typeface="Times New Roman"/>
                <a:cs typeface="Times New Roman"/>
              </a:rPr>
              <a:t>Size: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20" dirty="0">
                <a:solidFill>
                  <a:srgbClr val="8D6246"/>
                </a:solidFill>
                <a:latin typeface="Times New Roman"/>
                <a:cs typeface="Times New Roman"/>
              </a:rPr>
              <a:t>Alcohol:</a:t>
            </a:r>
            <a:endParaRPr sz="1200" dirty="0">
              <a:latin typeface="Times New Roman"/>
              <a:cs typeface="Times New Roman"/>
            </a:endParaRPr>
          </a:p>
        </p:txBody>
      </p:sp>
      <p:sp>
        <p:nvSpPr>
          <p:cNvPr id="8" name="object 8"/>
          <p:cNvSpPr txBox="1"/>
          <p:nvPr/>
        </p:nvSpPr>
        <p:spPr>
          <a:xfrm>
            <a:off x="5462727" y="3279394"/>
            <a:ext cx="2081073" cy="1100301"/>
          </a:xfrm>
          <a:prstGeom prst="rect">
            <a:avLst/>
          </a:prstGeom>
        </p:spPr>
        <p:txBody>
          <a:bodyPr vert="horz" wrap="square" lIns="0" tIns="12700" rIns="0" bIns="0" rtlCol="0">
            <a:spAutoFit/>
          </a:bodyPr>
          <a:lstStyle/>
          <a:p>
            <a:pPr marL="12700" marR="859155" indent="13335">
              <a:lnSpc>
                <a:spcPct val="116700"/>
              </a:lnSpc>
              <a:spcBef>
                <a:spcPts val="100"/>
              </a:spcBef>
            </a:pPr>
            <a:r>
              <a:rPr sz="1200" spc="-15" dirty="0">
                <a:solidFill>
                  <a:srgbClr val="8D6246"/>
                </a:solidFill>
                <a:latin typeface="Times New Roman"/>
                <a:cs typeface="Times New Roman"/>
              </a:rPr>
              <a:t>Red </a:t>
            </a:r>
            <a:r>
              <a:rPr sz="1200" spc="15" dirty="0">
                <a:solidFill>
                  <a:srgbClr val="8D6246"/>
                </a:solidFill>
                <a:latin typeface="Times New Roman"/>
                <a:cs typeface="Times New Roman"/>
              </a:rPr>
              <a:t>Wine </a:t>
            </a:r>
            <a:r>
              <a:rPr sz="1200" spc="20" dirty="0">
                <a:solidFill>
                  <a:srgbClr val="8D6246"/>
                </a:solidFill>
                <a:latin typeface="Times New Roman"/>
                <a:cs typeface="Times New Roman"/>
              </a:rPr>
              <a:t> </a:t>
            </a:r>
            <a:endParaRPr lang="en-US" sz="1200" spc="20" dirty="0">
              <a:solidFill>
                <a:srgbClr val="8D6246"/>
              </a:solidFill>
              <a:latin typeface="Times New Roman"/>
              <a:cs typeface="Times New Roman"/>
            </a:endParaRPr>
          </a:p>
          <a:p>
            <a:pPr marL="12700" marR="859155" indent="13335">
              <a:lnSpc>
                <a:spcPct val="116700"/>
              </a:lnSpc>
              <a:spcBef>
                <a:spcPts val="100"/>
              </a:spcBef>
            </a:pPr>
            <a:r>
              <a:rPr lang="en-US" sz="1200" spc="-10" dirty="0">
                <a:solidFill>
                  <a:srgbClr val="8D6246"/>
                </a:solidFill>
                <a:latin typeface="Times New Roman"/>
                <a:cs typeface="Times New Roman"/>
              </a:rPr>
              <a:t>Citrus and spice</a:t>
            </a:r>
            <a:endParaRPr sz="1200" dirty="0">
              <a:latin typeface="Times New Roman"/>
              <a:cs typeface="Times New Roman"/>
            </a:endParaRPr>
          </a:p>
          <a:p>
            <a:pPr marL="29209" marR="5080" indent="-16510">
              <a:lnSpc>
                <a:spcPct val="116700"/>
              </a:lnSpc>
            </a:pPr>
            <a:r>
              <a:rPr lang="en-US" sz="1200" spc="-5" dirty="0">
                <a:solidFill>
                  <a:srgbClr val="8D6246"/>
                </a:solidFill>
                <a:latin typeface="Times New Roman"/>
                <a:cs typeface="Times New Roman"/>
              </a:rPr>
              <a:t>Grapefruit</a:t>
            </a:r>
          </a:p>
          <a:p>
            <a:pPr marL="29209" marR="5080" indent="-16510">
              <a:lnSpc>
                <a:spcPct val="116700"/>
              </a:lnSpc>
            </a:pPr>
            <a:r>
              <a:rPr sz="1200" dirty="0">
                <a:solidFill>
                  <a:srgbClr val="8D6246"/>
                </a:solidFill>
                <a:latin typeface="Times New Roman"/>
                <a:cs typeface="Times New Roman"/>
              </a:rPr>
              <a:t>750</a:t>
            </a:r>
            <a:r>
              <a:rPr sz="1200" spc="-5" dirty="0">
                <a:solidFill>
                  <a:srgbClr val="8D6246"/>
                </a:solidFill>
                <a:latin typeface="Times New Roman"/>
                <a:cs typeface="Times New Roman"/>
              </a:rPr>
              <a:t> ml</a:t>
            </a:r>
            <a:endParaRPr sz="1200" dirty="0">
              <a:latin typeface="Times New Roman"/>
              <a:cs typeface="Times New Roman"/>
            </a:endParaRPr>
          </a:p>
          <a:p>
            <a:pPr marL="33020">
              <a:lnSpc>
                <a:spcPct val="100000"/>
              </a:lnSpc>
              <a:spcBef>
                <a:spcPts val="240"/>
              </a:spcBef>
            </a:pPr>
            <a:r>
              <a:rPr sz="1200" spc="-40" dirty="0">
                <a:solidFill>
                  <a:srgbClr val="8D6246"/>
                </a:solidFill>
                <a:latin typeface="Times New Roman"/>
                <a:cs typeface="Times New Roman"/>
              </a:rPr>
              <a:t>12%</a:t>
            </a:r>
            <a:endParaRPr sz="1200" dirty="0">
              <a:latin typeface="Times New Roman"/>
              <a:cs typeface="Times New Roman"/>
            </a:endParaRPr>
          </a:p>
        </p:txBody>
      </p:sp>
      <p:sp>
        <p:nvSpPr>
          <p:cNvPr id="9" name="object 9"/>
          <p:cNvSpPr txBox="1"/>
          <p:nvPr/>
        </p:nvSpPr>
        <p:spPr>
          <a:xfrm>
            <a:off x="4460747" y="4534027"/>
            <a:ext cx="3027045" cy="504190"/>
          </a:xfrm>
          <a:prstGeom prst="rect">
            <a:avLst/>
          </a:prstGeom>
        </p:spPr>
        <p:txBody>
          <a:bodyPr vert="horz" wrap="square" lIns="0" tIns="68580" rIns="0" bIns="0" rtlCol="0">
            <a:spAutoFit/>
          </a:bodyPr>
          <a:lstStyle/>
          <a:p>
            <a:pPr marL="38100">
              <a:lnSpc>
                <a:spcPct val="100000"/>
              </a:lnSpc>
              <a:spcBef>
                <a:spcPts val="540"/>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dirty="0">
              <a:latin typeface="Times New Roman"/>
              <a:cs typeface="Times New Roman"/>
            </a:endParaRPr>
          </a:p>
          <a:p>
            <a:pPr marL="210185" indent="-172720">
              <a:lnSpc>
                <a:spcPct val="100000"/>
              </a:lnSpc>
              <a:spcBef>
                <a:spcPts val="445"/>
              </a:spcBef>
              <a:buFont typeface="Wingdings"/>
              <a:buChar char=""/>
              <a:tabLst>
                <a:tab pos="210820" algn="l"/>
              </a:tabLst>
            </a:pPr>
            <a:r>
              <a:rPr sz="1200" spc="-5" dirty="0">
                <a:solidFill>
                  <a:srgbClr val="8D6246"/>
                </a:solidFill>
                <a:latin typeface="Times New Roman"/>
                <a:cs typeface="Times New Roman"/>
              </a:rPr>
              <a:t>Best</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dirty="0">
              <a:latin typeface="Times New Roman"/>
              <a:cs typeface="Times New Roman"/>
            </a:endParaRPr>
          </a:p>
        </p:txBody>
      </p:sp>
      <p:sp>
        <p:nvSpPr>
          <p:cNvPr id="18" name="object 18"/>
          <p:cNvSpPr txBox="1"/>
          <p:nvPr/>
        </p:nvSpPr>
        <p:spPr>
          <a:xfrm>
            <a:off x="1357375" y="725170"/>
            <a:ext cx="2614930" cy="299720"/>
          </a:xfrm>
          <a:prstGeom prst="rect">
            <a:avLst/>
          </a:prstGeom>
        </p:spPr>
        <p:txBody>
          <a:bodyPr vert="horz" wrap="square" lIns="0" tIns="12700" rIns="0" bIns="0" rtlCol="0">
            <a:spAutoFit/>
          </a:bodyPr>
          <a:lstStyle/>
          <a:p>
            <a:pPr marL="12700">
              <a:lnSpc>
                <a:spcPct val="100000"/>
              </a:lnSpc>
              <a:spcBef>
                <a:spcPts val="100"/>
              </a:spcBef>
            </a:pPr>
            <a:r>
              <a:rPr lang="en-US" sz="1800" b="1" spc="-5" dirty="0">
                <a:solidFill>
                  <a:srgbClr val="9D0000"/>
                </a:solidFill>
                <a:latin typeface="Garamond"/>
                <a:cs typeface="Garamond"/>
              </a:rPr>
              <a:t>Grapefruit &amp; Merlot</a:t>
            </a:r>
          </a:p>
        </p:txBody>
      </p:sp>
      <p:pic>
        <p:nvPicPr>
          <p:cNvPr id="19" name="object 19"/>
          <p:cNvPicPr/>
          <p:nvPr/>
        </p:nvPicPr>
        <p:blipFill>
          <a:blip r:embed="rId5" cstate="print"/>
          <a:stretch>
            <a:fillRect/>
          </a:stretch>
        </p:blipFill>
        <p:spPr>
          <a:xfrm>
            <a:off x="0" y="5420878"/>
            <a:ext cx="6996" cy="504305"/>
          </a:xfrm>
          <a:prstGeom prst="rect">
            <a:avLst/>
          </a:prstGeom>
        </p:spPr>
      </p:pic>
      <p:pic>
        <p:nvPicPr>
          <p:cNvPr id="32" name="object 32"/>
          <p:cNvPicPr/>
          <p:nvPr/>
        </p:nvPicPr>
        <p:blipFill>
          <a:blip r:embed="rId6" cstate="print"/>
          <a:stretch>
            <a:fillRect/>
          </a:stretch>
        </p:blipFill>
        <p:spPr>
          <a:xfrm>
            <a:off x="9137071" y="5427883"/>
            <a:ext cx="6995" cy="497301"/>
          </a:xfrm>
          <a:prstGeom prst="rect">
            <a:avLst/>
          </a:prstGeom>
        </p:spPr>
      </p:pic>
      <p:sp>
        <p:nvSpPr>
          <p:cNvPr id="33" name="object 33"/>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6</a:t>
            </a:fld>
            <a:endParaRPr dirty="0"/>
          </a:p>
        </p:txBody>
      </p:sp>
    </p:spTree>
    <p:extLst>
      <p:ext uri="{BB962C8B-B14F-4D97-AF65-F5344CB8AC3E}">
        <p14:creationId xmlns:p14="http://schemas.microsoft.com/office/powerpoint/2010/main" val="125995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32505" y="181178"/>
            <a:ext cx="3468370" cy="391795"/>
          </a:xfrm>
          <a:prstGeom prst="rect">
            <a:avLst/>
          </a:prstGeom>
        </p:spPr>
        <p:txBody>
          <a:bodyPr vert="horz" wrap="square" lIns="0" tIns="12700" rIns="0" bIns="0" rtlCol="0">
            <a:spAutoFit/>
          </a:bodyPr>
          <a:lstStyle/>
          <a:p>
            <a:pPr marL="12700">
              <a:lnSpc>
                <a:spcPct val="100000"/>
              </a:lnSpc>
              <a:spcBef>
                <a:spcPts val="100"/>
              </a:spcBef>
            </a:pPr>
            <a:r>
              <a:rPr lang="en-US" dirty="0"/>
              <a:t>REMEMBER ME WINE</a:t>
            </a:r>
            <a:endParaRPr spc="-5" dirty="0"/>
          </a:p>
        </p:txBody>
      </p:sp>
      <p:sp>
        <p:nvSpPr>
          <p:cNvPr id="5" name="object 5"/>
          <p:cNvSpPr txBox="1"/>
          <p:nvPr/>
        </p:nvSpPr>
        <p:spPr>
          <a:xfrm>
            <a:off x="745337" y="1036701"/>
            <a:ext cx="3813810" cy="912494"/>
          </a:xfrm>
          <a:prstGeom prst="rect">
            <a:avLst/>
          </a:prstGeom>
        </p:spPr>
        <p:txBody>
          <a:bodyPr vert="horz" wrap="square" lIns="0" tIns="67310" rIns="0" bIns="0" rtlCol="0">
            <a:spAutoFit/>
          </a:bodyPr>
          <a:lstStyle/>
          <a:p>
            <a:pPr marL="12700">
              <a:lnSpc>
                <a:spcPct val="100000"/>
              </a:lnSpc>
              <a:spcBef>
                <a:spcPts val="530"/>
              </a:spcBef>
            </a:pPr>
            <a:r>
              <a:rPr sz="1200" b="1" u="sng" spc="25" dirty="0">
                <a:solidFill>
                  <a:srgbClr val="8D6246"/>
                </a:solidFill>
                <a:uFill>
                  <a:solidFill>
                    <a:srgbClr val="8D6246"/>
                  </a:solidFill>
                </a:uFill>
                <a:latin typeface="Times New Roman"/>
                <a:cs typeface="Times New Roman"/>
              </a:rPr>
              <a:t>Tasting</a:t>
            </a:r>
            <a:r>
              <a:rPr sz="1200" b="1" u="sng" spc="-10" dirty="0">
                <a:solidFill>
                  <a:srgbClr val="8D6246"/>
                </a:solidFill>
                <a:uFill>
                  <a:solidFill>
                    <a:srgbClr val="8D6246"/>
                  </a:solidFill>
                </a:uFill>
                <a:latin typeface="Times New Roman"/>
                <a:cs typeface="Times New Roman"/>
              </a:rPr>
              <a:t> </a:t>
            </a:r>
            <a:r>
              <a:rPr sz="1200" b="1" u="sng" spc="40" dirty="0">
                <a:solidFill>
                  <a:srgbClr val="8D6246"/>
                </a:solidFill>
                <a:uFill>
                  <a:solidFill>
                    <a:srgbClr val="8D6246"/>
                  </a:solidFill>
                </a:uFill>
                <a:latin typeface="Times New Roman"/>
                <a:cs typeface="Times New Roman"/>
              </a:rPr>
              <a:t>Notes</a:t>
            </a:r>
            <a:endParaRPr sz="1200">
              <a:latin typeface="Times New Roman"/>
              <a:cs typeface="Times New Roman"/>
            </a:endParaRPr>
          </a:p>
          <a:p>
            <a:pPr marL="184785" marR="5080" indent="-172720">
              <a:lnSpc>
                <a:spcPct val="75000"/>
              </a:lnSpc>
              <a:spcBef>
                <a:spcPts val="795"/>
              </a:spcBef>
              <a:buFont typeface="Wingdings"/>
              <a:buChar char=""/>
              <a:tabLst>
                <a:tab pos="185420" algn="l"/>
              </a:tabLst>
            </a:pPr>
            <a:r>
              <a:rPr sz="1200" spc="-35" dirty="0">
                <a:solidFill>
                  <a:srgbClr val="8D6246"/>
                </a:solidFill>
                <a:latin typeface="Times New Roman"/>
                <a:cs typeface="Times New Roman"/>
              </a:rPr>
              <a:t>“Aromas</a:t>
            </a:r>
            <a:r>
              <a:rPr sz="1200" spc="-10"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0" dirty="0">
                <a:solidFill>
                  <a:srgbClr val="8D6246"/>
                </a:solidFill>
                <a:latin typeface="Times New Roman"/>
                <a:cs typeface="Times New Roman"/>
              </a:rPr>
              <a:t> </a:t>
            </a:r>
            <a:r>
              <a:rPr sz="1200" spc="-10" dirty="0">
                <a:solidFill>
                  <a:srgbClr val="8D6246"/>
                </a:solidFill>
                <a:latin typeface="Times New Roman"/>
                <a:cs typeface="Times New Roman"/>
              </a:rPr>
              <a:t>mango,</a:t>
            </a:r>
            <a:r>
              <a:rPr sz="1200" dirty="0">
                <a:solidFill>
                  <a:srgbClr val="8D6246"/>
                </a:solidFill>
                <a:latin typeface="Times New Roman"/>
                <a:cs typeface="Times New Roman"/>
              </a:rPr>
              <a:t> </a:t>
            </a:r>
            <a:r>
              <a:rPr sz="1200" spc="-5" dirty="0">
                <a:solidFill>
                  <a:srgbClr val="8D6246"/>
                </a:solidFill>
                <a:latin typeface="Times New Roman"/>
                <a:cs typeface="Times New Roman"/>
              </a:rPr>
              <a:t>rice </a:t>
            </a:r>
            <a:r>
              <a:rPr sz="1200" dirty="0">
                <a:solidFill>
                  <a:srgbClr val="8D6246"/>
                </a:solidFill>
                <a:latin typeface="Times New Roman"/>
                <a:cs typeface="Times New Roman"/>
              </a:rPr>
              <a:t>pudding,</a:t>
            </a:r>
            <a:r>
              <a:rPr sz="1200" spc="10" dirty="0">
                <a:solidFill>
                  <a:srgbClr val="8D6246"/>
                </a:solidFill>
                <a:latin typeface="Times New Roman"/>
                <a:cs typeface="Times New Roman"/>
              </a:rPr>
              <a:t> and</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honeyed</a:t>
            </a:r>
            <a:r>
              <a:rPr sz="1200" dirty="0">
                <a:solidFill>
                  <a:srgbClr val="8D6246"/>
                </a:solidFill>
                <a:latin typeface="Times New Roman"/>
                <a:cs typeface="Times New Roman"/>
              </a:rPr>
              <a:t> </a:t>
            </a:r>
            <a:r>
              <a:rPr sz="1200" spc="-15" dirty="0">
                <a:solidFill>
                  <a:srgbClr val="8D6246"/>
                </a:solidFill>
                <a:latin typeface="Times New Roman"/>
                <a:cs typeface="Times New Roman"/>
              </a:rPr>
              <a:t>apple. </a:t>
            </a:r>
            <a:r>
              <a:rPr sz="1200" spc="-45" dirty="0">
                <a:solidFill>
                  <a:srgbClr val="8D6246"/>
                </a:solidFill>
                <a:latin typeface="Times New Roman"/>
                <a:cs typeface="Times New Roman"/>
              </a:rPr>
              <a:t>A </a:t>
            </a:r>
            <a:r>
              <a:rPr sz="1200" spc="-40" dirty="0">
                <a:solidFill>
                  <a:srgbClr val="8D6246"/>
                </a:solidFill>
                <a:latin typeface="Times New Roman"/>
                <a:cs typeface="Times New Roman"/>
              </a:rPr>
              <a:t> </a:t>
            </a:r>
            <a:r>
              <a:rPr sz="1200" spc="-5" dirty="0">
                <a:solidFill>
                  <a:srgbClr val="8D6246"/>
                </a:solidFill>
                <a:latin typeface="Times New Roman"/>
                <a:cs typeface="Times New Roman"/>
              </a:rPr>
              <a:t>sweet </a:t>
            </a:r>
            <a:r>
              <a:rPr sz="1200" dirty="0">
                <a:solidFill>
                  <a:srgbClr val="8D6246"/>
                </a:solidFill>
                <a:latin typeface="Times New Roman"/>
                <a:cs typeface="Times New Roman"/>
              </a:rPr>
              <a:t>palate </a:t>
            </a:r>
            <a:r>
              <a:rPr sz="1200" spc="15" dirty="0">
                <a:solidFill>
                  <a:srgbClr val="8D6246"/>
                </a:solidFill>
                <a:latin typeface="Times New Roman"/>
                <a:cs typeface="Times New Roman"/>
              </a:rPr>
              <a:t>with </a:t>
            </a:r>
            <a:r>
              <a:rPr sz="1200" spc="-5" dirty="0">
                <a:solidFill>
                  <a:srgbClr val="8D6246"/>
                </a:solidFill>
                <a:latin typeface="Times New Roman"/>
                <a:cs typeface="Times New Roman"/>
              </a:rPr>
              <a:t>candied </a:t>
            </a:r>
            <a:r>
              <a:rPr sz="1200" spc="10" dirty="0">
                <a:solidFill>
                  <a:srgbClr val="8D6246"/>
                </a:solidFill>
                <a:latin typeface="Times New Roman"/>
                <a:cs typeface="Times New Roman"/>
              </a:rPr>
              <a:t>tropical </a:t>
            </a:r>
            <a:r>
              <a:rPr sz="1200" spc="-5" dirty="0">
                <a:solidFill>
                  <a:srgbClr val="8D6246"/>
                </a:solidFill>
                <a:latin typeface="Times New Roman"/>
                <a:cs typeface="Times New Roman"/>
              </a:rPr>
              <a:t>fruits. </a:t>
            </a:r>
            <a:r>
              <a:rPr sz="1200" spc="40" dirty="0">
                <a:solidFill>
                  <a:srgbClr val="8D6246"/>
                </a:solidFill>
                <a:latin typeface="Times New Roman"/>
                <a:cs typeface="Times New Roman"/>
              </a:rPr>
              <a:t>The </a:t>
            </a:r>
            <a:r>
              <a:rPr sz="1200" spc="-5" dirty="0">
                <a:solidFill>
                  <a:srgbClr val="8D6246"/>
                </a:solidFill>
                <a:latin typeface="Times New Roman"/>
                <a:cs typeface="Times New Roman"/>
              </a:rPr>
              <a:t>wine </a:t>
            </a:r>
            <a:r>
              <a:rPr sz="1200" spc="-15" dirty="0">
                <a:solidFill>
                  <a:srgbClr val="8D6246"/>
                </a:solidFill>
                <a:latin typeface="Times New Roman"/>
                <a:cs typeface="Times New Roman"/>
              </a:rPr>
              <a:t>is </a:t>
            </a:r>
            <a:r>
              <a:rPr sz="1200" spc="-10" dirty="0">
                <a:solidFill>
                  <a:srgbClr val="8D6246"/>
                </a:solidFill>
                <a:latin typeface="Times New Roman"/>
                <a:cs typeface="Times New Roman"/>
              </a:rPr>
              <a:t> </a:t>
            </a:r>
            <a:r>
              <a:rPr sz="1200" dirty="0">
                <a:solidFill>
                  <a:srgbClr val="8D6246"/>
                </a:solidFill>
                <a:latin typeface="Times New Roman"/>
                <a:cs typeface="Times New Roman"/>
              </a:rPr>
              <a:t>perfect</a:t>
            </a:r>
            <a:r>
              <a:rPr sz="1200" spc="-20" dirty="0">
                <a:solidFill>
                  <a:srgbClr val="8D6246"/>
                </a:solidFill>
                <a:latin typeface="Times New Roman"/>
                <a:cs typeface="Times New Roman"/>
              </a:rPr>
              <a:t> </a:t>
            </a:r>
            <a:r>
              <a:rPr sz="1200" spc="-5" dirty="0">
                <a:solidFill>
                  <a:srgbClr val="8D6246"/>
                </a:solidFill>
                <a:latin typeface="Times New Roman"/>
                <a:cs typeface="Times New Roman"/>
              </a:rPr>
              <a:t>for </a:t>
            </a:r>
            <a:r>
              <a:rPr sz="1200" spc="10" dirty="0">
                <a:solidFill>
                  <a:srgbClr val="8D6246"/>
                </a:solidFill>
                <a:latin typeface="Times New Roman"/>
                <a:cs typeface="Times New Roman"/>
              </a:rPr>
              <a:t>summer</a:t>
            </a:r>
            <a:r>
              <a:rPr sz="1200" dirty="0">
                <a:solidFill>
                  <a:srgbClr val="8D6246"/>
                </a:solidFill>
                <a:latin typeface="Times New Roman"/>
                <a:cs typeface="Times New Roman"/>
              </a:rPr>
              <a:t> </a:t>
            </a:r>
            <a:r>
              <a:rPr sz="1200" spc="15" dirty="0">
                <a:solidFill>
                  <a:srgbClr val="8D6246"/>
                </a:solidFill>
                <a:latin typeface="Times New Roman"/>
                <a:cs typeface="Times New Roman"/>
              </a:rPr>
              <a:t>months</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due </a:t>
            </a:r>
            <a:r>
              <a:rPr sz="1200" spc="30" dirty="0">
                <a:solidFill>
                  <a:srgbClr val="8D6246"/>
                </a:solidFill>
                <a:latin typeface="Times New Roman"/>
                <a:cs typeface="Times New Roman"/>
              </a:rPr>
              <a:t>to</a:t>
            </a:r>
            <a:r>
              <a:rPr sz="1200" spc="5" dirty="0">
                <a:solidFill>
                  <a:srgbClr val="8D6246"/>
                </a:solidFill>
                <a:latin typeface="Times New Roman"/>
                <a:cs typeface="Times New Roman"/>
              </a:rPr>
              <a:t> </a:t>
            </a:r>
            <a:r>
              <a:rPr sz="1200" spc="15" dirty="0">
                <a:solidFill>
                  <a:srgbClr val="8D6246"/>
                </a:solidFill>
                <a:latin typeface="Times New Roman"/>
                <a:cs typeface="Times New Roman"/>
              </a:rPr>
              <a:t>its</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refreshing</a:t>
            </a:r>
            <a:r>
              <a:rPr sz="1200" spc="-20" dirty="0">
                <a:solidFill>
                  <a:srgbClr val="8D6246"/>
                </a:solidFill>
                <a:latin typeface="Times New Roman"/>
                <a:cs typeface="Times New Roman"/>
              </a:rPr>
              <a:t> </a:t>
            </a:r>
            <a:r>
              <a:rPr sz="1200" spc="-15" dirty="0">
                <a:solidFill>
                  <a:srgbClr val="8D6246"/>
                </a:solidFill>
                <a:latin typeface="Times New Roman"/>
                <a:cs typeface="Times New Roman"/>
              </a:rPr>
              <a:t>qualities.”</a:t>
            </a:r>
            <a:endParaRPr sz="1200">
              <a:latin typeface="Times New Roman"/>
              <a:cs typeface="Times New Roman"/>
            </a:endParaRPr>
          </a:p>
          <a:p>
            <a:pPr marL="184785">
              <a:lnSpc>
                <a:spcPts val="1080"/>
              </a:lnSpc>
            </a:pPr>
            <a:r>
              <a:rPr sz="1200" spc="10" dirty="0">
                <a:solidFill>
                  <a:srgbClr val="8D6246"/>
                </a:solidFill>
                <a:latin typeface="Times New Roman"/>
                <a:cs typeface="Times New Roman"/>
              </a:rPr>
              <a:t>-</a:t>
            </a:r>
            <a:r>
              <a:rPr sz="1200" spc="-15" dirty="0">
                <a:solidFill>
                  <a:srgbClr val="8D6246"/>
                </a:solidFill>
                <a:latin typeface="Times New Roman"/>
                <a:cs typeface="Times New Roman"/>
              </a:rPr>
              <a:t> </a:t>
            </a:r>
            <a:r>
              <a:rPr sz="1200" spc="-20" dirty="0">
                <a:solidFill>
                  <a:srgbClr val="8D6246"/>
                </a:solidFill>
                <a:latin typeface="Times New Roman"/>
                <a:cs typeface="Times New Roman"/>
              </a:rPr>
              <a:t>USA</a:t>
            </a:r>
            <a:r>
              <a:rPr sz="1200" spc="-15" dirty="0">
                <a:solidFill>
                  <a:srgbClr val="8D6246"/>
                </a:solidFill>
                <a:latin typeface="Times New Roman"/>
                <a:cs typeface="Times New Roman"/>
              </a:rPr>
              <a:t> </a:t>
            </a:r>
            <a:r>
              <a:rPr sz="1200" spc="15" dirty="0">
                <a:solidFill>
                  <a:srgbClr val="8D6246"/>
                </a:solidFill>
                <a:latin typeface="Times New Roman"/>
                <a:cs typeface="Times New Roman"/>
              </a:rPr>
              <a:t>Wine</a:t>
            </a:r>
            <a:r>
              <a:rPr sz="1200" spc="-10" dirty="0">
                <a:solidFill>
                  <a:srgbClr val="8D6246"/>
                </a:solidFill>
                <a:latin typeface="Times New Roman"/>
                <a:cs typeface="Times New Roman"/>
              </a:rPr>
              <a:t> </a:t>
            </a:r>
            <a:r>
              <a:rPr sz="1200" spc="10" dirty="0">
                <a:solidFill>
                  <a:srgbClr val="8D6246"/>
                </a:solidFill>
                <a:latin typeface="Times New Roman"/>
                <a:cs typeface="Times New Roman"/>
              </a:rPr>
              <a:t>Ratings</a:t>
            </a:r>
            <a:endParaRPr sz="1200">
              <a:latin typeface="Times New Roman"/>
              <a:cs typeface="Times New Roman"/>
            </a:endParaRPr>
          </a:p>
        </p:txBody>
      </p:sp>
      <p:sp>
        <p:nvSpPr>
          <p:cNvPr id="6" name="object 6"/>
          <p:cNvSpPr txBox="1"/>
          <p:nvPr/>
        </p:nvSpPr>
        <p:spPr>
          <a:xfrm>
            <a:off x="733887" y="2100101"/>
            <a:ext cx="2253615" cy="819785"/>
          </a:xfrm>
          <a:prstGeom prst="rect">
            <a:avLst/>
          </a:prstGeom>
        </p:spPr>
        <p:txBody>
          <a:bodyPr vert="horz" wrap="square" lIns="0" tIns="33655" rIns="0" bIns="0" rtlCol="0">
            <a:spAutoFit/>
          </a:bodyPr>
          <a:lstStyle/>
          <a:p>
            <a:pPr marL="12700">
              <a:lnSpc>
                <a:spcPct val="100000"/>
              </a:lnSpc>
              <a:spcBef>
                <a:spcPts val="265"/>
              </a:spcBef>
            </a:pPr>
            <a:r>
              <a:rPr sz="1200" b="1" u="sng" spc="5" dirty="0">
                <a:solidFill>
                  <a:srgbClr val="8D6246"/>
                </a:solidFill>
                <a:uFill>
                  <a:solidFill>
                    <a:srgbClr val="8D6246"/>
                  </a:solidFill>
                </a:uFill>
                <a:latin typeface="Times New Roman"/>
                <a:cs typeface="Times New Roman"/>
              </a:rPr>
              <a:t>Origin</a:t>
            </a:r>
            <a:endParaRPr sz="1200" dirty="0">
              <a:latin typeface="Times New Roman"/>
              <a:cs typeface="Times New Roman"/>
            </a:endParaRPr>
          </a:p>
          <a:p>
            <a:pPr marL="184785" indent="-172720">
              <a:lnSpc>
                <a:spcPct val="100000"/>
              </a:lnSpc>
              <a:spcBef>
                <a:spcPts val="165"/>
              </a:spcBef>
              <a:buFont typeface="Wingdings"/>
              <a:buChar char=""/>
              <a:tabLst>
                <a:tab pos="185420" algn="l"/>
              </a:tabLst>
            </a:pPr>
            <a:r>
              <a:rPr sz="1200" spc="25" dirty="0">
                <a:solidFill>
                  <a:srgbClr val="8D6246"/>
                </a:solidFill>
                <a:latin typeface="Times New Roman"/>
                <a:cs typeface="Times New Roman"/>
              </a:rPr>
              <a:t>Product</a:t>
            </a:r>
            <a:r>
              <a:rPr sz="1200" spc="-15" dirty="0">
                <a:solidFill>
                  <a:srgbClr val="8D6246"/>
                </a:solidFill>
                <a:latin typeface="Times New Roman"/>
                <a:cs typeface="Times New Roman"/>
              </a:rPr>
              <a:t> </a:t>
            </a:r>
            <a:r>
              <a:rPr sz="1200" spc="-40" dirty="0">
                <a:solidFill>
                  <a:srgbClr val="8D6246"/>
                </a:solidFill>
                <a:latin typeface="Times New Roman"/>
                <a:cs typeface="Times New Roman"/>
              </a:rPr>
              <a:t>of</a:t>
            </a:r>
            <a:r>
              <a:rPr sz="1200" spc="260" dirty="0">
                <a:solidFill>
                  <a:srgbClr val="8D6246"/>
                </a:solidFill>
                <a:latin typeface="Times New Roman"/>
                <a:cs typeface="Times New Roman"/>
              </a:rPr>
              <a:t> </a:t>
            </a:r>
            <a:r>
              <a:rPr sz="1200" spc="25" dirty="0">
                <a:solidFill>
                  <a:srgbClr val="8D6246"/>
                </a:solidFill>
                <a:latin typeface="Times New Roman"/>
                <a:cs typeface="Times New Roman"/>
              </a:rPr>
              <a:t>Trinidad</a:t>
            </a:r>
            <a:r>
              <a:rPr sz="1200" spc="-20" dirty="0">
                <a:solidFill>
                  <a:srgbClr val="8D6246"/>
                </a:solidFill>
                <a:latin typeface="Times New Roman"/>
                <a:cs typeface="Times New Roman"/>
              </a:rPr>
              <a:t> </a:t>
            </a:r>
            <a:r>
              <a:rPr sz="1200" spc="15" dirty="0">
                <a:solidFill>
                  <a:srgbClr val="8D6246"/>
                </a:solidFill>
                <a:latin typeface="Times New Roman"/>
                <a:cs typeface="Times New Roman"/>
              </a:rPr>
              <a:t>and</a:t>
            </a:r>
            <a:r>
              <a:rPr sz="1200" spc="-5" dirty="0">
                <a:solidFill>
                  <a:srgbClr val="8D6246"/>
                </a:solidFill>
                <a:latin typeface="Times New Roman"/>
                <a:cs typeface="Times New Roman"/>
              </a:rPr>
              <a:t> </a:t>
            </a:r>
            <a:r>
              <a:rPr sz="1200" spc="5" dirty="0">
                <a:solidFill>
                  <a:srgbClr val="8D6246"/>
                </a:solidFill>
                <a:latin typeface="Times New Roman"/>
                <a:cs typeface="Times New Roman"/>
              </a:rPr>
              <a:t>Tobago</a:t>
            </a:r>
            <a:endParaRPr sz="1200" dirty="0">
              <a:latin typeface="Times New Roman"/>
              <a:cs typeface="Times New Roman"/>
            </a:endParaRPr>
          </a:p>
          <a:p>
            <a:pPr>
              <a:lnSpc>
                <a:spcPct val="100000"/>
              </a:lnSpc>
              <a:spcBef>
                <a:spcPts val="45"/>
              </a:spcBef>
            </a:pPr>
            <a:endParaRPr sz="1350" dirty="0">
              <a:latin typeface="Times New Roman"/>
              <a:cs typeface="Times New Roman"/>
            </a:endParaRPr>
          </a:p>
          <a:p>
            <a:pPr marL="12700">
              <a:lnSpc>
                <a:spcPct val="100000"/>
              </a:lnSpc>
              <a:spcBef>
                <a:spcPts val="5"/>
              </a:spcBef>
            </a:pPr>
            <a:r>
              <a:rPr sz="1200" b="1" u="sng" spc="10" dirty="0">
                <a:solidFill>
                  <a:srgbClr val="8D6246"/>
                </a:solidFill>
                <a:uFill>
                  <a:solidFill>
                    <a:srgbClr val="8D6246"/>
                  </a:solidFill>
                </a:uFill>
                <a:latin typeface="Times New Roman"/>
                <a:cs typeface="Times New Roman"/>
              </a:rPr>
              <a:t>Production</a:t>
            </a:r>
            <a:endParaRPr sz="1200" dirty="0">
              <a:latin typeface="Times New Roman"/>
              <a:cs typeface="Times New Roman"/>
            </a:endParaRPr>
          </a:p>
        </p:txBody>
      </p:sp>
      <p:sp>
        <p:nvSpPr>
          <p:cNvPr id="7" name="object 7"/>
          <p:cNvSpPr txBox="1"/>
          <p:nvPr/>
        </p:nvSpPr>
        <p:spPr>
          <a:xfrm>
            <a:off x="683431" y="2888745"/>
            <a:ext cx="4475436" cy="579646"/>
          </a:xfrm>
          <a:prstGeom prst="rect">
            <a:avLst/>
          </a:prstGeom>
        </p:spPr>
        <p:txBody>
          <a:bodyPr vert="horz" wrap="square" lIns="0" tIns="12700" rIns="0" bIns="0" rtlCol="0">
            <a:spAutoFit/>
          </a:bodyPr>
          <a:lstStyle/>
          <a:p>
            <a:pPr marL="184785" indent="-172720">
              <a:lnSpc>
                <a:spcPct val="100000"/>
              </a:lnSpc>
              <a:spcBef>
                <a:spcPts val="100"/>
              </a:spcBef>
              <a:buFont typeface="Wingdings"/>
              <a:buChar char=""/>
              <a:tabLst>
                <a:tab pos="185420" algn="l"/>
              </a:tabLst>
            </a:pPr>
            <a:r>
              <a:rPr lang="en-US" sz="1200" spc="5" dirty="0">
                <a:solidFill>
                  <a:srgbClr val="8D6246"/>
                </a:solidFill>
                <a:latin typeface="Times New Roman"/>
                <a:cs typeface="Times New Roman"/>
              </a:rPr>
              <a:t>Made from Orange and Muscat.  </a:t>
            </a:r>
            <a:br>
              <a:rPr lang="en-US" sz="1200" spc="5" dirty="0">
                <a:solidFill>
                  <a:srgbClr val="8D6246"/>
                </a:solidFill>
                <a:latin typeface="Times New Roman"/>
                <a:cs typeface="Times New Roman"/>
              </a:rPr>
            </a:br>
            <a:endParaRPr lang="en-US" sz="1200" spc="5" dirty="0">
              <a:solidFill>
                <a:srgbClr val="8D6246"/>
              </a:solidFill>
              <a:latin typeface="Times New Roman"/>
              <a:cs typeface="Times New Roman"/>
            </a:endParaRPr>
          </a:p>
          <a:p>
            <a:pPr marL="12065">
              <a:lnSpc>
                <a:spcPct val="100000"/>
              </a:lnSpc>
              <a:spcBef>
                <a:spcPts val="100"/>
              </a:spcBef>
              <a:tabLst>
                <a:tab pos="185420" algn="l"/>
              </a:tabLst>
            </a:pPr>
            <a:endParaRPr lang="en-US" sz="1200" dirty="0">
              <a:latin typeface="Times New Roman"/>
              <a:cs typeface="Times New Roman"/>
            </a:endParaRPr>
          </a:p>
        </p:txBody>
      </p:sp>
      <p:sp>
        <p:nvSpPr>
          <p:cNvPr id="8" name="object 8"/>
          <p:cNvSpPr txBox="1"/>
          <p:nvPr/>
        </p:nvSpPr>
        <p:spPr>
          <a:xfrm>
            <a:off x="709613" y="2998626"/>
            <a:ext cx="868044" cy="1561966"/>
          </a:xfrm>
          <a:prstGeom prst="rect">
            <a:avLst/>
          </a:prstGeom>
        </p:spPr>
        <p:txBody>
          <a:bodyPr vert="horz" wrap="square" lIns="0" tIns="12700" rIns="0" bIns="0" rtlCol="0">
            <a:spAutoFit/>
          </a:bodyPr>
          <a:lstStyle/>
          <a:p>
            <a:pPr marL="184785">
              <a:lnSpc>
                <a:spcPct val="100000"/>
              </a:lnSpc>
              <a:spcBef>
                <a:spcPts val="100"/>
              </a:spcBef>
            </a:pPr>
            <a:endParaRPr sz="1200" dirty="0">
              <a:latin typeface="Times New Roman"/>
              <a:cs typeface="Times New Roman"/>
            </a:endParaRPr>
          </a:p>
          <a:p>
            <a:pPr marL="12700">
              <a:lnSpc>
                <a:spcPct val="100000"/>
              </a:lnSpc>
              <a:spcBef>
                <a:spcPts val="1005"/>
              </a:spcBef>
            </a:pPr>
            <a:r>
              <a:rPr sz="1200" b="1" u="sng" spc="20" dirty="0">
                <a:solidFill>
                  <a:srgbClr val="8D6246"/>
                </a:solidFill>
                <a:uFill>
                  <a:solidFill>
                    <a:srgbClr val="8D6246"/>
                  </a:solidFill>
                </a:uFill>
                <a:latin typeface="Times New Roman"/>
                <a:cs typeface="Times New Roman"/>
              </a:rPr>
              <a:t>Description</a:t>
            </a:r>
            <a:endParaRPr sz="1200" dirty="0">
              <a:latin typeface="Times New Roman"/>
              <a:cs typeface="Times New Roman"/>
            </a:endParaRPr>
          </a:p>
          <a:p>
            <a:pPr marL="149860" indent="-137160">
              <a:lnSpc>
                <a:spcPct val="100000"/>
              </a:lnSpc>
              <a:spcBef>
                <a:spcPts val="229"/>
              </a:spcBef>
              <a:buSzPct val="91666"/>
              <a:buFont typeface="Wingdings"/>
              <a:buChar char=""/>
              <a:tabLst>
                <a:tab pos="149860" algn="l"/>
              </a:tabLst>
            </a:pPr>
            <a:r>
              <a:rPr sz="1200" dirty="0">
                <a:solidFill>
                  <a:srgbClr val="8D6246"/>
                </a:solidFill>
                <a:latin typeface="Times New Roman"/>
                <a:cs typeface="Times New Roman"/>
              </a:rPr>
              <a:t>Type: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Taste: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10" dirty="0">
                <a:solidFill>
                  <a:srgbClr val="8D6246"/>
                </a:solidFill>
                <a:latin typeface="Times New Roman"/>
                <a:cs typeface="Times New Roman"/>
              </a:rPr>
              <a:t>Aroma:</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5" dirty="0">
                <a:solidFill>
                  <a:srgbClr val="8D6246"/>
                </a:solidFill>
                <a:latin typeface="Times New Roman"/>
                <a:cs typeface="Times New Roman"/>
              </a:rPr>
              <a:t>Bottle</a:t>
            </a:r>
            <a:r>
              <a:rPr sz="1200" spc="-55" dirty="0">
                <a:solidFill>
                  <a:srgbClr val="8D6246"/>
                </a:solidFill>
                <a:latin typeface="Times New Roman"/>
                <a:cs typeface="Times New Roman"/>
              </a:rPr>
              <a:t> </a:t>
            </a:r>
            <a:r>
              <a:rPr sz="1200" spc="-30" dirty="0">
                <a:solidFill>
                  <a:srgbClr val="8D6246"/>
                </a:solidFill>
                <a:latin typeface="Times New Roman"/>
                <a:cs typeface="Times New Roman"/>
              </a:rPr>
              <a:t>Size:</a:t>
            </a:r>
            <a:endParaRPr sz="1200" dirty="0">
              <a:latin typeface="Times New Roman"/>
              <a:cs typeface="Times New Roman"/>
            </a:endParaRPr>
          </a:p>
          <a:p>
            <a:pPr marL="149860" indent="-137160">
              <a:lnSpc>
                <a:spcPct val="100000"/>
              </a:lnSpc>
              <a:spcBef>
                <a:spcPts val="240"/>
              </a:spcBef>
              <a:buSzPct val="91666"/>
              <a:buFont typeface="Wingdings"/>
              <a:buChar char=""/>
              <a:tabLst>
                <a:tab pos="149860" algn="l"/>
              </a:tabLst>
            </a:pPr>
            <a:r>
              <a:rPr sz="1200" spc="-20" dirty="0">
                <a:solidFill>
                  <a:srgbClr val="8D6246"/>
                </a:solidFill>
                <a:latin typeface="Times New Roman"/>
                <a:cs typeface="Times New Roman"/>
              </a:rPr>
              <a:t>Alcohol:</a:t>
            </a:r>
            <a:endParaRPr sz="1200" dirty="0">
              <a:latin typeface="Times New Roman"/>
              <a:cs typeface="Times New Roman"/>
            </a:endParaRPr>
          </a:p>
        </p:txBody>
      </p:sp>
      <p:sp>
        <p:nvSpPr>
          <p:cNvPr id="9" name="object 9"/>
          <p:cNvSpPr txBox="1"/>
          <p:nvPr/>
        </p:nvSpPr>
        <p:spPr>
          <a:xfrm>
            <a:off x="1715686" y="3468392"/>
            <a:ext cx="1558290" cy="1092200"/>
          </a:xfrm>
          <a:prstGeom prst="rect">
            <a:avLst/>
          </a:prstGeom>
        </p:spPr>
        <p:txBody>
          <a:bodyPr vert="horz" wrap="square" lIns="0" tIns="42545" rIns="0" bIns="0" rtlCol="0">
            <a:spAutoFit/>
          </a:bodyPr>
          <a:lstStyle/>
          <a:p>
            <a:pPr marL="26034">
              <a:lnSpc>
                <a:spcPct val="100000"/>
              </a:lnSpc>
              <a:spcBef>
                <a:spcPts val="335"/>
              </a:spcBef>
            </a:pPr>
            <a:r>
              <a:rPr sz="1200" spc="35" dirty="0">
                <a:solidFill>
                  <a:srgbClr val="8D6246"/>
                </a:solidFill>
                <a:latin typeface="Times New Roman"/>
                <a:cs typeface="Times New Roman"/>
              </a:rPr>
              <a:t>White</a:t>
            </a:r>
            <a:r>
              <a:rPr sz="1200" spc="-40" dirty="0">
                <a:solidFill>
                  <a:srgbClr val="8D6246"/>
                </a:solidFill>
                <a:latin typeface="Times New Roman"/>
                <a:cs typeface="Times New Roman"/>
              </a:rPr>
              <a:t> </a:t>
            </a:r>
            <a:r>
              <a:rPr sz="1200" spc="15" dirty="0">
                <a:solidFill>
                  <a:srgbClr val="8D6246"/>
                </a:solidFill>
                <a:latin typeface="Times New Roman"/>
                <a:cs typeface="Times New Roman"/>
              </a:rPr>
              <a:t>Wine</a:t>
            </a:r>
            <a:endParaRPr sz="1200" dirty="0">
              <a:latin typeface="Times New Roman"/>
              <a:cs typeface="Times New Roman"/>
            </a:endParaRPr>
          </a:p>
          <a:p>
            <a:pPr marL="26034">
              <a:lnSpc>
                <a:spcPct val="100000"/>
              </a:lnSpc>
              <a:spcBef>
                <a:spcPts val="240"/>
              </a:spcBef>
            </a:pPr>
            <a:r>
              <a:rPr sz="1200" dirty="0">
                <a:solidFill>
                  <a:srgbClr val="8D6246"/>
                </a:solidFill>
                <a:latin typeface="Times New Roman"/>
                <a:cs typeface="Times New Roman"/>
              </a:rPr>
              <a:t>Smooth</a:t>
            </a:r>
            <a:r>
              <a:rPr sz="1200" spc="-15" dirty="0">
                <a:solidFill>
                  <a:srgbClr val="8D6246"/>
                </a:solidFill>
                <a:latin typeface="Times New Roman"/>
                <a:cs typeface="Times New Roman"/>
              </a:rPr>
              <a:t> </a:t>
            </a:r>
            <a:r>
              <a:rPr sz="1200" spc="20" dirty="0">
                <a:solidFill>
                  <a:srgbClr val="8D6246"/>
                </a:solidFill>
                <a:latin typeface="Times New Roman"/>
                <a:cs typeface="Times New Roman"/>
              </a:rPr>
              <a:t>taste</a:t>
            </a:r>
            <a:endParaRPr sz="1200" dirty="0">
              <a:latin typeface="Times New Roman"/>
              <a:cs typeface="Times New Roman"/>
            </a:endParaRPr>
          </a:p>
          <a:p>
            <a:pPr marL="28575" marR="5080" indent="-16510">
              <a:lnSpc>
                <a:spcPct val="116700"/>
              </a:lnSpc>
            </a:pPr>
            <a:r>
              <a:rPr sz="1200" spc="20" dirty="0">
                <a:solidFill>
                  <a:srgbClr val="8D6246"/>
                </a:solidFill>
                <a:latin typeface="Times New Roman"/>
                <a:cs typeface="Times New Roman"/>
              </a:rPr>
              <a:t>Hints </a:t>
            </a:r>
            <a:r>
              <a:rPr sz="1200" spc="-40" dirty="0">
                <a:solidFill>
                  <a:srgbClr val="8D6246"/>
                </a:solidFill>
                <a:latin typeface="Times New Roman"/>
                <a:cs typeface="Times New Roman"/>
              </a:rPr>
              <a:t>of</a:t>
            </a:r>
            <a:r>
              <a:rPr sz="1200" spc="-35" dirty="0">
                <a:solidFill>
                  <a:srgbClr val="8D6246"/>
                </a:solidFill>
                <a:latin typeface="Times New Roman"/>
                <a:cs typeface="Times New Roman"/>
              </a:rPr>
              <a:t> </a:t>
            </a:r>
            <a:r>
              <a:rPr sz="1200" spc="10" dirty="0">
                <a:solidFill>
                  <a:srgbClr val="8D6246"/>
                </a:solidFill>
                <a:latin typeface="Times New Roman"/>
                <a:cs typeface="Times New Roman"/>
              </a:rPr>
              <a:t>pear and </a:t>
            </a:r>
            <a:r>
              <a:rPr sz="1200" spc="-15" dirty="0">
                <a:solidFill>
                  <a:srgbClr val="8D6246"/>
                </a:solidFill>
                <a:latin typeface="Times New Roman"/>
                <a:cs typeface="Times New Roman"/>
              </a:rPr>
              <a:t>peach. </a:t>
            </a:r>
            <a:r>
              <a:rPr sz="1200" spc="-285" dirty="0">
                <a:solidFill>
                  <a:srgbClr val="8D6246"/>
                </a:solidFill>
                <a:latin typeface="Times New Roman"/>
                <a:cs typeface="Times New Roman"/>
              </a:rPr>
              <a:t> </a:t>
            </a:r>
            <a:r>
              <a:rPr sz="1200" dirty="0">
                <a:solidFill>
                  <a:srgbClr val="8D6246"/>
                </a:solidFill>
                <a:latin typeface="Times New Roman"/>
                <a:cs typeface="Times New Roman"/>
              </a:rPr>
              <a:t>750</a:t>
            </a:r>
            <a:r>
              <a:rPr sz="1200" spc="-5" dirty="0">
                <a:solidFill>
                  <a:srgbClr val="8D6246"/>
                </a:solidFill>
                <a:latin typeface="Times New Roman"/>
                <a:cs typeface="Times New Roman"/>
              </a:rPr>
              <a:t> ml</a:t>
            </a:r>
            <a:endParaRPr sz="1200" dirty="0">
              <a:latin typeface="Times New Roman"/>
              <a:cs typeface="Times New Roman"/>
            </a:endParaRPr>
          </a:p>
          <a:p>
            <a:pPr marL="32384">
              <a:lnSpc>
                <a:spcPct val="100000"/>
              </a:lnSpc>
              <a:spcBef>
                <a:spcPts val="240"/>
              </a:spcBef>
            </a:pPr>
            <a:r>
              <a:rPr sz="1200" spc="-40" dirty="0">
                <a:solidFill>
                  <a:srgbClr val="8D6246"/>
                </a:solidFill>
                <a:latin typeface="Times New Roman"/>
                <a:cs typeface="Times New Roman"/>
              </a:rPr>
              <a:t>1</a:t>
            </a:r>
            <a:r>
              <a:rPr lang="en-US" sz="1200" spc="-40" dirty="0">
                <a:solidFill>
                  <a:srgbClr val="8D6246"/>
                </a:solidFill>
                <a:latin typeface="Times New Roman"/>
                <a:cs typeface="Times New Roman"/>
              </a:rPr>
              <a:t>3</a:t>
            </a:r>
            <a:r>
              <a:rPr sz="1200" spc="-40" dirty="0">
                <a:solidFill>
                  <a:srgbClr val="8D6246"/>
                </a:solidFill>
                <a:latin typeface="Times New Roman"/>
                <a:cs typeface="Times New Roman"/>
              </a:rPr>
              <a:t>%</a:t>
            </a:r>
            <a:endParaRPr sz="1200" dirty="0">
              <a:latin typeface="Times New Roman"/>
              <a:cs typeface="Times New Roman"/>
            </a:endParaRPr>
          </a:p>
        </p:txBody>
      </p:sp>
      <p:sp>
        <p:nvSpPr>
          <p:cNvPr id="10" name="object 10"/>
          <p:cNvSpPr txBox="1"/>
          <p:nvPr/>
        </p:nvSpPr>
        <p:spPr>
          <a:xfrm>
            <a:off x="644081" y="4636228"/>
            <a:ext cx="3027045" cy="504190"/>
          </a:xfrm>
          <a:prstGeom prst="rect">
            <a:avLst/>
          </a:prstGeom>
        </p:spPr>
        <p:txBody>
          <a:bodyPr vert="horz" wrap="square" lIns="0" tIns="69215" rIns="0" bIns="0" rtlCol="0">
            <a:spAutoFit/>
          </a:bodyPr>
          <a:lstStyle/>
          <a:p>
            <a:pPr marL="38100">
              <a:lnSpc>
                <a:spcPct val="100000"/>
              </a:lnSpc>
              <a:spcBef>
                <a:spcPts val="545"/>
              </a:spcBef>
            </a:pPr>
            <a:r>
              <a:rPr sz="1200" b="1" u="sng" dirty="0">
                <a:solidFill>
                  <a:srgbClr val="8D6246"/>
                </a:solidFill>
                <a:uFill>
                  <a:solidFill>
                    <a:srgbClr val="8D6246"/>
                  </a:solidFill>
                </a:uFill>
                <a:latin typeface="Times New Roman"/>
                <a:cs typeface="Times New Roman"/>
              </a:rPr>
              <a:t>How</a:t>
            </a:r>
            <a:r>
              <a:rPr sz="1200" b="1" u="sng" spc="-5" dirty="0">
                <a:solidFill>
                  <a:srgbClr val="8D6246"/>
                </a:solidFill>
                <a:uFill>
                  <a:solidFill>
                    <a:srgbClr val="8D6246"/>
                  </a:solidFill>
                </a:uFill>
                <a:latin typeface="Times New Roman"/>
                <a:cs typeface="Times New Roman"/>
              </a:rPr>
              <a:t> </a:t>
            </a:r>
            <a:r>
              <a:rPr sz="1200" b="1" u="sng" spc="55" dirty="0">
                <a:solidFill>
                  <a:srgbClr val="8D6246"/>
                </a:solidFill>
                <a:uFill>
                  <a:solidFill>
                    <a:srgbClr val="8D6246"/>
                  </a:solidFill>
                </a:uFill>
                <a:latin typeface="Times New Roman"/>
                <a:cs typeface="Times New Roman"/>
              </a:rPr>
              <a:t>to</a:t>
            </a:r>
            <a:r>
              <a:rPr sz="1200" b="1" u="sng" spc="-15" dirty="0">
                <a:solidFill>
                  <a:srgbClr val="8D6246"/>
                </a:solidFill>
                <a:uFill>
                  <a:solidFill>
                    <a:srgbClr val="8D6246"/>
                  </a:solidFill>
                </a:uFill>
                <a:latin typeface="Times New Roman"/>
                <a:cs typeface="Times New Roman"/>
              </a:rPr>
              <a:t> </a:t>
            </a:r>
            <a:r>
              <a:rPr sz="1200" b="1" u="sng" spc="-5" dirty="0">
                <a:solidFill>
                  <a:srgbClr val="8D6246"/>
                </a:solidFill>
                <a:uFill>
                  <a:solidFill>
                    <a:srgbClr val="8D6246"/>
                  </a:solidFill>
                </a:uFill>
                <a:latin typeface="Times New Roman"/>
                <a:cs typeface="Times New Roman"/>
              </a:rPr>
              <a:t>Serve</a:t>
            </a:r>
            <a:endParaRPr sz="1200" dirty="0">
              <a:latin typeface="Times New Roman"/>
              <a:cs typeface="Times New Roman"/>
            </a:endParaRPr>
          </a:p>
          <a:p>
            <a:pPr marL="210185" indent="-172720">
              <a:lnSpc>
                <a:spcPct val="100000"/>
              </a:lnSpc>
              <a:spcBef>
                <a:spcPts val="440"/>
              </a:spcBef>
              <a:buFont typeface="Wingdings"/>
              <a:buChar char=""/>
              <a:tabLst>
                <a:tab pos="210820" algn="l"/>
              </a:tabLst>
            </a:pPr>
            <a:r>
              <a:rPr sz="1200" spc="-5" dirty="0">
                <a:solidFill>
                  <a:srgbClr val="8D6246"/>
                </a:solidFill>
                <a:latin typeface="Times New Roman"/>
                <a:cs typeface="Times New Roman"/>
              </a:rPr>
              <a:t>Best </a:t>
            </a:r>
            <a:r>
              <a:rPr sz="1200" spc="10" dirty="0">
                <a:solidFill>
                  <a:srgbClr val="8D6246"/>
                </a:solidFill>
                <a:latin typeface="Times New Roman"/>
                <a:cs typeface="Times New Roman"/>
              </a:rPr>
              <a:t>served</a:t>
            </a:r>
            <a:r>
              <a:rPr sz="1200" spc="-25" dirty="0">
                <a:solidFill>
                  <a:srgbClr val="8D6246"/>
                </a:solidFill>
                <a:latin typeface="Times New Roman"/>
                <a:cs typeface="Times New Roman"/>
              </a:rPr>
              <a:t> </a:t>
            </a:r>
            <a:r>
              <a:rPr sz="1200" spc="20" dirty="0">
                <a:solidFill>
                  <a:srgbClr val="8D6246"/>
                </a:solidFill>
                <a:latin typeface="Times New Roman"/>
                <a:cs typeface="Times New Roman"/>
              </a:rPr>
              <a:t>at</a:t>
            </a:r>
            <a:r>
              <a:rPr sz="1200" spc="-5" dirty="0">
                <a:solidFill>
                  <a:srgbClr val="8D6246"/>
                </a:solidFill>
                <a:latin typeface="Times New Roman"/>
                <a:cs typeface="Times New Roman"/>
              </a:rPr>
              <a:t> 42</a:t>
            </a:r>
            <a:r>
              <a:rPr sz="1200" spc="-7" baseline="24305" dirty="0">
                <a:solidFill>
                  <a:srgbClr val="8D6246"/>
                </a:solidFill>
                <a:latin typeface="Times New Roman"/>
                <a:cs typeface="Times New Roman"/>
              </a:rPr>
              <a:t>o</a:t>
            </a:r>
            <a:r>
              <a:rPr sz="1200" spc="-15" baseline="24305" dirty="0">
                <a:solidFill>
                  <a:srgbClr val="8D6246"/>
                </a:solidFill>
                <a:latin typeface="Times New Roman"/>
                <a:cs typeface="Times New Roman"/>
              </a:rPr>
              <a:t> </a:t>
            </a:r>
            <a:r>
              <a:rPr sz="1200" spc="80" dirty="0">
                <a:solidFill>
                  <a:srgbClr val="8D6246"/>
                </a:solidFill>
                <a:latin typeface="Times New Roman"/>
                <a:cs typeface="Times New Roman"/>
              </a:rPr>
              <a:t>F</a:t>
            </a:r>
            <a:r>
              <a:rPr sz="1200" spc="-10" dirty="0">
                <a:solidFill>
                  <a:srgbClr val="8D6246"/>
                </a:solidFill>
                <a:latin typeface="Times New Roman"/>
                <a:cs typeface="Times New Roman"/>
              </a:rPr>
              <a:t> </a:t>
            </a:r>
            <a:r>
              <a:rPr sz="1200" spc="5" dirty="0">
                <a:solidFill>
                  <a:srgbClr val="8D6246"/>
                </a:solidFill>
                <a:latin typeface="Times New Roman"/>
                <a:cs typeface="Times New Roman"/>
              </a:rPr>
              <a:t>in</a:t>
            </a:r>
            <a:r>
              <a:rPr sz="1200" spc="-5" dirty="0">
                <a:solidFill>
                  <a:srgbClr val="8D6246"/>
                </a:solidFill>
                <a:latin typeface="Times New Roman"/>
                <a:cs typeface="Times New Roman"/>
              </a:rPr>
              <a:t> </a:t>
            </a:r>
            <a:r>
              <a:rPr sz="1200" spc="10" dirty="0">
                <a:solidFill>
                  <a:srgbClr val="8D6246"/>
                </a:solidFill>
                <a:latin typeface="Times New Roman"/>
                <a:cs typeface="Times New Roman"/>
              </a:rPr>
              <a:t>an</a:t>
            </a:r>
            <a:r>
              <a:rPr sz="1200" dirty="0">
                <a:solidFill>
                  <a:srgbClr val="8D6246"/>
                </a:solidFill>
                <a:latin typeface="Times New Roman"/>
                <a:cs typeface="Times New Roman"/>
              </a:rPr>
              <a:t> </a:t>
            </a:r>
            <a:r>
              <a:rPr sz="1200" spc="10" dirty="0">
                <a:solidFill>
                  <a:srgbClr val="8D6246"/>
                </a:solidFill>
                <a:latin typeface="Times New Roman"/>
                <a:cs typeface="Times New Roman"/>
              </a:rPr>
              <a:t>elegant</a:t>
            </a:r>
            <a:r>
              <a:rPr sz="1200" spc="-5" dirty="0">
                <a:solidFill>
                  <a:srgbClr val="8D6246"/>
                </a:solidFill>
                <a:latin typeface="Times New Roman"/>
                <a:cs typeface="Times New Roman"/>
              </a:rPr>
              <a:t> wine</a:t>
            </a:r>
            <a:r>
              <a:rPr sz="1200" dirty="0">
                <a:solidFill>
                  <a:srgbClr val="8D6246"/>
                </a:solidFill>
                <a:latin typeface="Times New Roman"/>
                <a:cs typeface="Times New Roman"/>
              </a:rPr>
              <a:t> </a:t>
            </a:r>
            <a:r>
              <a:rPr sz="1200" spc="-5" dirty="0">
                <a:solidFill>
                  <a:srgbClr val="8D6246"/>
                </a:solidFill>
                <a:latin typeface="Times New Roman"/>
                <a:cs typeface="Times New Roman"/>
              </a:rPr>
              <a:t>glass.</a:t>
            </a:r>
            <a:endParaRPr sz="1200" dirty="0">
              <a:latin typeface="Times New Roman"/>
              <a:cs typeface="Times New Roman"/>
            </a:endParaRPr>
          </a:p>
        </p:txBody>
      </p:sp>
      <p:sp>
        <p:nvSpPr>
          <p:cNvPr id="18" name="object 18"/>
          <p:cNvSpPr txBox="1"/>
          <p:nvPr/>
        </p:nvSpPr>
        <p:spPr>
          <a:xfrm>
            <a:off x="6282054" y="816990"/>
            <a:ext cx="1843912"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9D0000"/>
                </a:solidFill>
                <a:latin typeface="Garamond"/>
                <a:cs typeface="Garamond"/>
              </a:rPr>
              <a:t>Orange &amp; Muscat</a:t>
            </a:r>
            <a:endParaRPr lang="en-US" sz="1800" dirty="0">
              <a:latin typeface="Garamond"/>
              <a:cs typeface="Garamond"/>
            </a:endParaRPr>
          </a:p>
        </p:txBody>
      </p:sp>
      <p:grpSp>
        <p:nvGrpSpPr>
          <p:cNvPr id="20" name="object 20"/>
          <p:cNvGrpSpPr/>
          <p:nvPr/>
        </p:nvGrpSpPr>
        <p:grpSpPr>
          <a:xfrm>
            <a:off x="7599772" y="4419600"/>
            <a:ext cx="900147" cy="694019"/>
            <a:chOff x="7347551" y="4452369"/>
            <a:chExt cx="830421" cy="641996"/>
          </a:xfrm>
        </p:grpSpPr>
        <p:pic>
          <p:nvPicPr>
            <p:cNvPr id="21" name="object 21"/>
            <p:cNvPicPr/>
            <p:nvPr/>
          </p:nvPicPr>
          <p:blipFill>
            <a:blip r:embed="rId2" cstate="print">
              <a:extLst>
                <a:ext uri="{28A0092B-C50C-407E-A947-70E740481C1C}">
                  <a14:useLocalDpi xmlns:a14="http://schemas.microsoft.com/office/drawing/2010/main" val="0"/>
                </a:ext>
              </a:extLst>
            </a:blip>
            <a:srcRect/>
            <a:stretch/>
          </p:blipFill>
          <p:spPr>
            <a:xfrm>
              <a:off x="7347551" y="4621426"/>
              <a:ext cx="697308" cy="472939"/>
            </a:xfrm>
            <a:prstGeom prst="rect">
              <a:avLst/>
            </a:prstGeom>
            <a:ln>
              <a:noFill/>
            </a:ln>
            <a:effectLst>
              <a:softEdge rad="112500"/>
            </a:effectLst>
          </p:spPr>
        </p:pic>
        <p:pic>
          <p:nvPicPr>
            <p:cNvPr id="23" name="object 23"/>
            <p:cNvPicPr/>
            <p:nvPr/>
          </p:nvPicPr>
          <p:blipFill>
            <a:blip r:embed="rId3" cstate="print">
              <a:extLst>
                <a:ext uri="{28A0092B-C50C-407E-A947-70E740481C1C}">
                  <a14:useLocalDpi xmlns:a14="http://schemas.microsoft.com/office/drawing/2010/main" val="0"/>
                </a:ext>
              </a:extLst>
            </a:blip>
            <a:srcRect/>
            <a:stretch/>
          </p:blipFill>
          <p:spPr>
            <a:xfrm>
              <a:off x="7595043" y="4452369"/>
              <a:ext cx="582929" cy="472939"/>
            </a:xfrm>
            <a:prstGeom prst="rect">
              <a:avLst/>
            </a:prstGeom>
            <a:ln>
              <a:noFill/>
            </a:ln>
            <a:effectLst>
              <a:softEdge rad="112500"/>
            </a:effectLst>
          </p:spPr>
        </p:pic>
      </p:grpSp>
      <p:sp>
        <p:nvSpPr>
          <p:cNvPr id="56" name="TextBox 55">
            <a:extLst>
              <a:ext uri="{FF2B5EF4-FFF2-40B4-BE49-F238E27FC236}">
                <a16:creationId xmlns:a16="http://schemas.microsoft.com/office/drawing/2014/main" id="{FDBB9CC9-DE3C-45C3-8FE9-938B87EA0360}"/>
              </a:ext>
            </a:extLst>
          </p:cNvPr>
          <p:cNvSpPr txBox="1"/>
          <p:nvPr/>
        </p:nvSpPr>
        <p:spPr>
          <a:xfrm>
            <a:off x="8305800" y="6019800"/>
            <a:ext cx="248786" cy="246221"/>
          </a:xfrm>
          <a:prstGeom prst="rect">
            <a:avLst/>
          </a:prstGeom>
          <a:noFill/>
        </p:spPr>
        <p:txBody>
          <a:bodyPr wrap="square" rtlCol="0">
            <a:spAutoFit/>
          </a:bodyPr>
          <a:lstStyle/>
          <a:p>
            <a:r>
              <a:rPr lang="en-US" sz="1000" dirty="0">
                <a:solidFill>
                  <a:srgbClr val="800000"/>
                </a:solidFill>
                <a:latin typeface="Times New Roman" panose="02020603050405020304" pitchFamily="18" charset="0"/>
                <a:cs typeface="Times New Roman" panose="02020603050405020304" pitchFamily="18" charset="0"/>
              </a:rPr>
              <a:t>7</a:t>
            </a:r>
          </a:p>
        </p:txBody>
      </p:sp>
      <p:pic>
        <p:nvPicPr>
          <p:cNvPr id="3" name="Picture 2" descr="A bottle of alcohol&#10;&#10;Description automatically generated with medium confidence">
            <a:extLst>
              <a:ext uri="{FF2B5EF4-FFF2-40B4-BE49-F238E27FC236}">
                <a16:creationId xmlns:a16="http://schemas.microsoft.com/office/drawing/2014/main" id="{858BDB48-CFA1-1F72-A22E-D3C4EB025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242" y="1117751"/>
            <a:ext cx="4157558" cy="4157558"/>
          </a:xfrm>
          <a:prstGeom prst="rect">
            <a:avLst/>
          </a:prstGeom>
        </p:spPr>
      </p:pic>
      <p:sp>
        <p:nvSpPr>
          <p:cNvPr id="24" name="object 12">
            <a:extLst>
              <a:ext uri="{FF2B5EF4-FFF2-40B4-BE49-F238E27FC236}">
                <a16:creationId xmlns:a16="http://schemas.microsoft.com/office/drawing/2014/main" id="{DE81278D-BD9A-CB45-05A8-D5B5673E1985}"/>
              </a:ext>
            </a:extLst>
          </p:cNvPr>
          <p:cNvSpPr/>
          <p:nvPr/>
        </p:nvSpPr>
        <p:spPr>
          <a:xfrm>
            <a:off x="5715000" y="1106813"/>
            <a:ext cx="2774315" cy="4153535"/>
          </a:xfrm>
          <a:custGeom>
            <a:avLst/>
            <a:gdLst/>
            <a:ahLst/>
            <a:cxnLst/>
            <a:rect l="l" t="t" r="r" b="b"/>
            <a:pathLst>
              <a:path w="2774315" h="4153535">
                <a:moveTo>
                  <a:pt x="0" y="4153280"/>
                </a:moveTo>
                <a:lnTo>
                  <a:pt x="2774061" y="4153280"/>
                </a:lnTo>
                <a:lnTo>
                  <a:pt x="2774061" y="0"/>
                </a:lnTo>
                <a:lnTo>
                  <a:pt x="0" y="0"/>
                </a:lnTo>
                <a:lnTo>
                  <a:pt x="0" y="4153280"/>
                </a:lnTo>
                <a:close/>
              </a:path>
            </a:pathLst>
          </a:custGeom>
          <a:ln w="9525">
            <a:solidFill>
              <a:srgbClr val="855839"/>
            </a:solidFill>
          </a:ln>
        </p:spPr>
        <p:txBody>
          <a:bodyPr wrap="square" lIns="0" tIns="0" rIns="0" bIns="0" rtlCol="0"/>
          <a:lstStyle/>
          <a:p>
            <a:endParaRPr/>
          </a:p>
        </p:txBody>
      </p:sp>
    </p:spTree>
    <p:extLst>
      <p:ext uri="{BB962C8B-B14F-4D97-AF65-F5344CB8AC3E}">
        <p14:creationId xmlns:p14="http://schemas.microsoft.com/office/powerpoint/2010/main" val="375275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1046" y="964438"/>
            <a:ext cx="2040889" cy="436880"/>
          </a:xfrm>
          <a:prstGeom prst="rect">
            <a:avLst/>
          </a:prstGeom>
        </p:spPr>
        <p:txBody>
          <a:bodyPr vert="horz" wrap="square" lIns="0" tIns="12700" rIns="0" bIns="0" rtlCol="0">
            <a:spAutoFit/>
          </a:bodyPr>
          <a:lstStyle/>
          <a:p>
            <a:pPr marL="12700">
              <a:lnSpc>
                <a:spcPct val="100000"/>
              </a:lnSpc>
              <a:spcBef>
                <a:spcPts val="100"/>
              </a:spcBef>
            </a:pPr>
            <a:r>
              <a:rPr sz="2700" u="sng" spc="-5" dirty="0">
                <a:uFill>
                  <a:solidFill>
                    <a:srgbClr val="9D0000"/>
                  </a:solidFill>
                </a:uFill>
              </a:rPr>
              <a:t>Product</a:t>
            </a:r>
            <a:r>
              <a:rPr sz="2700" u="sng" spc="-25" dirty="0">
                <a:uFill>
                  <a:solidFill>
                    <a:srgbClr val="9D0000"/>
                  </a:solidFill>
                </a:uFill>
              </a:rPr>
              <a:t> Facts</a:t>
            </a:r>
            <a:endParaRPr sz="2700"/>
          </a:p>
        </p:txBody>
      </p:sp>
      <p:sp>
        <p:nvSpPr>
          <p:cNvPr id="3" name="object 3"/>
          <p:cNvSpPr txBox="1">
            <a:spLocks noGrp="1"/>
          </p:cNvSpPr>
          <p:nvPr>
            <p:ph type="body" idx="1"/>
          </p:nvPr>
        </p:nvSpPr>
        <p:spPr>
          <a:prstGeom prst="rect">
            <a:avLst/>
          </a:prstGeom>
        </p:spPr>
        <p:txBody>
          <a:bodyPr vert="horz" wrap="square" lIns="0" tIns="55880" rIns="0" bIns="0" rtlCol="0">
            <a:spAutoFit/>
          </a:bodyPr>
          <a:lstStyle/>
          <a:p>
            <a:pPr marL="4145279" marR="35560" indent="-172720">
              <a:lnSpc>
                <a:spcPct val="80000"/>
              </a:lnSpc>
              <a:spcBef>
                <a:spcPts val="440"/>
              </a:spcBef>
              <a:buFont typeface="Arial"/>
              <a:buChar char="•"/>
              <a:tabLst>
                <a:tab pos="4145915" algn="l"/>
              </a:tabLst>
            </a:pPr>
            <a:r>
              <a:rPr spc="-20" dirty="0"/>
              <a:t>We</a:t>
            </a:r>
            <a:r>
              <a:rPr dirty="0"/>
              <a:t> </a:t>
            </a:r>
            <a:r>
              <a:rPr spc="-5" dirty="0"/>
              <a:t>offer</a:t>
            </a:r>
            <a:r>
              <a:rPr spc="-10" dirty="0"/>
              <a:t> </a:t>
            </a:r>
            <a:r>
              <a:rPr dirty="0"/>
              <a:t>a</a:t>
            </a:r>
            <a:r>
              <a:rPr spc="5" dirty="0"/>
              <a:t> </a:t>
            </a:r>
            <a:r>
              <a:rPr spc="-5" dirty="0"/>
              <a:t>new</a:t>
            </a:r>
            <a:r>
              <a:rPr dirty="0"/>
              <a:t> experience </a:t>
            </a:r>
            <a:r>
              <a:rPr spc="-10" dirty="0"/>
              <a:t>to</a:t>
            </a:r>
            <a:r>
              <a:rPr spc="5" dirty="0"/>
              <a:t> </a:t>
            </a:r>
            <a:r>
              <a:rPr spc="-5" dirty="0"/>
              <a:t>wine</a:t>
            </a:r>
            <a:r>
              <a:rPr dirty="0"/>
              <a:t> </a:t>
            </a:r>
            <a:r>
              <a:rPr spc="-5" dirty="0"/>
              <a:t>drinking </a:t>
            </a:r>
            <a:r>
              <a:rPr dirty="0"/>
              <a:t> </a:t>
            </a:r>
            <a:r>
              <a:rPr spc="-5" dirty="0"/>
              <a:t>where </a:t>
            </a:r>
            <a:r>
              <a:rPr dirty="0"/>
              <a:t>all our </a:t>
            </a:r>
            <a:r>
              <a:rPr spc="-5" dirty="0"/>
              <a:t>wines are </a:t>
            </a:r>
            <a:r>
              <a:rPr dirty="0"/>
              <a:t>crafted </a:t>
            </a:r>
            <a:r>
              <a:rPr spc="-5" dirty="0"/>
              <a:t>from tropical </a:t>
            </a:r>
            <a:r>
              <a:rPr spc="-370" dirty="0"/>
              <a:t> </a:t>
            </a:r>
            <a:r>
              <a:rPr dirty="0"/>
              <a:t>fruits</a:t>
            </a:r>
            <a:r>
              <a:rPr spc="-15" dirty="0"/>
              <a:t> </a:t>
            </a:r>
            <a:r>
              <a:rPr dirty="0"/>
              <a:t>and</a:t>
            </a:r>
            <a:r>
              <a:rPr spc="-15" dirty="0"/>
              <a:t> </a:t>
            </a:r>
            <a:r>
              <a:rPr dirty="0"/>
              <a:t>grape</a:t>
            </a:r>
            <a:r>
              <a:rPr spc="-15" dirty="0"/>
              <a:t> </a:t>
            </a:r>
            <a:r>
              <a:rPr spc="-5" dirty="0"/>
              <a:t>varietals.</a:t>
            </a:r>
          </a:p>
          <a:p>
            <a:pPr marL="4145279" marR="158115" indent="-172720">
              <a:lnSpc>
                <a:spcPts val="1350"/>
              </a:lnSpc>
              <a:spcBef>
                <a:spcPts val="775"/>
              </a:spcBef>
              <a:buFont typeface="Arial"/>
              <a:buChar char="•"/>
              <a:tabLst>
                <a:tab pos="4145915" algn="l"/>
              </a:tabLst>
            </a:pPr>
            <a:r>
              <a:rPr spc="-20" dirty="0"/>
              <a:t>We </a:t>
            </a:r>
            <a:r>
              <a:rPr spc="-10" dirty="0"/>
              <a:t>are </a:t>
            </a:r>
            <a:r>
              <a:rPr dirty="0"/>
              <a:t>the </a:t>
            </a:r>
            <a:r>
              <a:rPr spc="-5" dirty="0"/>
              <a:t>only </a:t>
            </a:r>
            <a:r>
              <a:rPr spc="5" dirty="0"/>
              <a:t>winery </a:t>
            </a:r>
            <a:r>
              <a:rPr spc="-5" dirty="0"/>
              <a:t>with </a:t>
            </a:r>
            <a:r>
              <a:rPr dirty="0"/>
              <a:t>a </a:t>
            </a:r>
            <a:r>
              <a:rPr spc="-5" dirty="0"/>
              <a:t>passion </a:t>
            </a:r>
            <a:r>
              <a:rPr dirty="0"/>
              <a:t>fruit </a:t>
            </a:r>
            <a:r>
              <a:rPr spc="-370" dirty="0"/>
              <a:t> </a:t>
            </a:r>
            <a:r>
              <a:rPr spc="-5" dirty="0"/>
              <a:t>vineyard</a:t>
            </a:r>
            <a:r>
              <a:rPr spc="-15" dirty="0"/>
              <a:t> </a:t>
            </a:r>
            <a:r>
              <a:rPr spc="-5" dirty="0"/>
              <a:t>in</a:t>
            </a:r>
            <a:r>
              <a:rPr spc="-10" dirty="0"/>
              <a:t> </a:t>
            </a:r>
            <a:r>
              <a:rPr dirty="0"/>
              <a:t>the</a:t>
            </a:r>
            <a:r>
              <a:rPr spc="-5" dirty="0"/>
              <a:t> </a:t>
            </a:r>
            <a:r>
              <a:rPr dirty="0"/>
              <a:t>Caribbean.</a:t>
            </a:r>
          </a:p>
          <a:p>
            <a:pPr marL="4145279" indent="-172720">
              <a:lnSpc>
                <a:spcPts val="1510"/>
              </a:lnSpc>
              <a:spcBef>
                <a:spcPts val="475"/>
              </a:spcBef>
              <a:buFont typeface="Arial"/>
              <a:buChar char="•"/>
              <a:tabLst>
                <a:tab pos="4145915" algn="l"/>
              </a:tabLst>
            </a:pPr>
            <a:r>
              <a:rPr spc="-5" dirty="0"/>
              <a:t>Innovative packaging.</a:t>
            </a:r>
            <a:r>
              <a:rPr spc="355" dirty="0"/>
              <a:t> </a:t>
            </a:r>
            <a:r>
              <a:rPr spc="-20" dirty="0"/>
              <a:t>We</a:t>
            </a:r>
            <a:r>
              <a:rPr dirty="0"/>
              <a:t> use</a:t>
            </a:r>
            <a:r>
              <a:rPr spc="5" dirty="0"/>
              <a:t> </a:t>
            </a:r>
            <a:r>
              <a:rPr dirty="0"/>
              <a:t>the full-</a:t>
            </a:r>
          </a:p>
          <a:p>
            <a:pPr marL="4145279" marR="383540">
              <a:lnSpc>
                <a:spcPts val="1340"/>
              </a:lnSpc>
              <a:spcBef>
                <a:spcPts val="160"/>
              </a:spcBef>
            </a:pPr>
            <a:r>
              <a:rPr dirty="0"/>
              <a:t>bodied shrink </a:t>
            </a:r>
            <a:r>
              <a:rPr spc="-5" dirty="0"/>
              <a:t>sleeve </a:t>
            </a:r>
            <a:r>
              <a:rPr dirty="0"/>
              <a:t>that shows a 360- </a:t>
            </a:r>
            <a:r>
              <a:rPr spc="5" dirty="0"/>
              <a:t> </a:t>
            </a:r>
            <a:r>
              <a:rPr spc="-5" dirty="0"/>
              <a:t>degree label </a:t>
            </a:r>
            <a:r>
              <a:rPr dirty="0"/>
              <a:t>on the bottle which </a:t>
            </a:r>
            <a:r>
              <a:rPr spc="-5" dirty="0"/>
              <a:t>is </a:t>
            </a:r>
            <a:r>
              <a:rPr dirty="0"/>
              <a:t>eye- </a:t>
            </a:r>
            <a:r>
              <a:rPr spc="-370" dirty="0"/>
              <a:t> </a:t>
            </a:r>
            <a:r>
              <a:rPr spc="-5" dirty="0"/>
              <a:t>catching</a:t>
            </a:r>
            <a:r>
              <a:rPr spc="-20" dirty="0"/>
              <a:t> </a:t>
            </a:r>
            <a:r>
              <a:rPr dirty="0"/>
              <a:t>on the</a:t>
            </a:r>
            <a:r>
              <a:rPr spc="-5" dirty="0"/>
              <a:t> shelves.</a:t>
            </a:r>
          </a:p>
          <a:p>
            <a:pPr marL="4145279" marR="170180" indent="-172720">
              <a:lnSpc>
                <a:spcPct val="80000"/>
              </a:lnSpc>
              <a:spcBef>
                <a:spcPts val="825"/>
              </a:spcBef>
              <a:buFont typeface="Arial"/>
              <a:buChar char="•"/>
              <a:tabLst>
                <a:tab pos="4145915" algn="l"/>
              </a:tabLst>
            </a:pPr>
            <a:r>
              <a:rPr spc="-5" dirty="0"/>
              <a:t>Our </a:t>
            </a:r>
            <a:r>
              <a:rPr dirty="0"/>
              <a:t>corks consist </a:t>
            </a:r>
            <a:r>
              <a:rPr spc="-10" dirty="0"/>
              <a:t>of </a:t>
            </a:r>
            <a:r>
              <a:rPr dirty="0"/>
              <a:t>the Zork </a:t>
            </a:r>
            <a:r>
              <a:rPr spc="-5" dirty="0"/>
              <a:t>Closures </a:t>
            </a:r>
            <a:r>
              <a:rPr dirty="0"/>
              <a:t>and </a:t>
            </a:r>
            <a:r>
              <a:rPr spc="-370" dirty="0"/>
              <a:t> </a:t>
            </a:r>
            <a:r>
              <a:rPr dirty="0"/>
              <a:t>the </a:t>
            </a:r>
            <a:r>
              <a:rPr spc="5" dirty="0"/>
              <a:t>Vino-Lok, </a:t>
            </a:r>
            <a:r>
              <a:rPr dirty="0"/>
              <a:t>both </a:t>
            </a:r>
            <a:r>
              <a:rPr spc="-5" dirty="0"/>
              <a:t>also innovative </a:t>
            </a:r>
            <a:r>
              <a:rPr dirty="0"/>
              <a:t>and </a:t>
            </a:r>
            <a:r>
              <a:rPr spc="5" dirty="0"/>
              <a:t> </a:t>
            </a:r>
            <a:r>
              <a:rPr spc="-5" dirty="0"/>
              <a:t>simplifies </a:t>
            </a:r>
            <a:r>
              <a:rPr dirty="0"/>
              <a:t>the task </a:t>
            </a:r>
            <a:r>
              <a:rPr spc="-15" dirty="0"/>
              <a:t>of </a:t>
            </a:r>
            <a:r>
              <a:rPr dirty="0"/>
              <a:t>opening a bottle </a:t>
            </a:r>
            <a:r>
              <a:rPr spc="-10" dirty="0"/>
              <a:t>of </a:t>
            </a:r>
            <a:r>
              <a:rPr spc="-5" dirty="0"/>
              <a:t> wine.</a:t>
            </a:r>
          </a:p>
          <a:p>
            <a:pPr marL="4145279" marR="5080" indent="-172720">
              <a:lnSpc>
                <a:spcPts val="1340"/>
              </a:lnSpc>
              <a:spcBef>
                <a:spcPts val="785"/>
              </a:spcBef>
              <a:buFont typeface="Arial"/>
              <a:buChar char="•"/>
              <a:tabLst>
                <a:tab pos="4145915" algn="l"/>
              </a:tabLst>
            </a:pPr>
            <a:r>
              <a:rPr spc="-5" dirty="0"/>
              <a:t>Our company is ready to supply </a:t>
            </a:r>
            <a:r>
              <a:rPr dirty="0"/>
              <a:t>the </a:t>
            </a:r>
            <a:r>
              <a:rPr spc="-5" dirty="0"/>
              <a:t>growing </a:t>
            </a:r>
            <a:r>
              <a:rPr spc="-370" dirty="0"/>
              <a:t> </a:t>
            </a:r>
            <a:r>
              <a:rPr spc="-5" dirty="0"/>
              <a:t>trend</a:t>
            </a:r>
            <a:r>
              <a:rPr dirty="0"/>
              <a:t> </a:t>
            </a:r>
            <a:r>
              <a:rPr spc="-10" dirty="0"/>
              <a:t>of</a:t>
            </a:r>
            <a:r>
              <a:rPr spc="-5" dirty="0"/>
              <a:t> exotic, high </a:t>
            </a:r>
            <a:r>
              <a:rPr spc="-10" dirty="0"/>
              <a:t>quality,</a:t>
            </a:r>
            <a:r>
              <a:rPr spc="-20" dirty="0"/>
              <a:t> </a:t>
            </a:r>
            <a:r>
              <a:rPr spc="-5" dirty="0"/>
              <a:t>innovative </a:t>
            </a:r>
            <a:r>
              <a:rPr dirty="0"/>
              <a:t> </a:t>
            </a:r>
            <a:r>
              <a:rPr spc="-5" dirty="0"/>
              <a:t>wines.</a:t>
            </a:r>
          </a:p>
          <a:p>
            <a:pPr marL="4145279" marR="27305" indent="-172720">
              <a:lnSpc>
                <a:spcPts val="1340"/>
              </a:lnSpc>
              <a:spcBef>
                <a:spcPts val="815"/>
              </a:spcBef>
              <a:buFont typeface="Arial"/>
              <a:buChar char="•"/>
              <a:tabLst>
                <a:tab pos="4145915" algn="l"/>
              </a:tabLst>
            </a:pPr>
            <a:r>
              <a:rPr spc="-5" dirty="0"/>
              <a:t>Our</a:t>
            </a:r>
            <a:r>
              <a:rPr spc="-10" dirty="0"/>
              <a:t> </a:t>
            </a:r>
            <a:r>
              <a:rPr spc="-5" dirty="0"/>
              <a:t>award-winning</a:t>
            </a:r>
            <a:r>
              <a:rPr spc="-30" dirty="0"/>
              <a:t> </a:t>
            </a:r>
            <a:r>
              <a:rPr spc="-5" dirty="0"/>
              <a:t>wines</a:t>
            </a:r>
            <a:r>
              <a:rPr spc="5" dirty="0"/>
              <a:t> </a:t>
            </a:r>
            <a:r>
              <a:rPr dirty="0"/>
              <a:t>has</a:t>
            </a:r>
            <a:r>
              <a:rPr spc="15" dirty="0"/>
              <a:t> </a:t>
            </a:r>
            <a:r>
              <a:rPr spc="-10" dirty="0"/>
              <a:t>received</a:t>
            </a:r>
            <a:r>
              <a:rPr spc="30" dirty="0"/>
              <a:t> </a:t>
            </a:r>
            <a:r>
              <a:rPr spc="-5" dirty="0"/>
              <a:t>gold, </a:t>
            </a:r>
            <a:r>
              <a:rPr spc="-370" dirty="0"/>
              <a:t> </a:t>
            </a:r>
            <a:r>
              <a:rPr spc="-5" dirty="0"/>
              <a:t>silver</a:t>
            </a:r>
            <a:r>
              <a:rPr spc="10" dirty="0"/>
              <a:t> </a:t>
            </a:r>
            <a:r>
              <a:rPr dirty="0"/>
              <a:t>and</a:t>
            </a:r>
            <a:r>
              <a:rPr spc="-15" dirty="0"/>
              <a:t> </a:t>
            </a:r>
            <a:r>
              <a:rPr spc="-5" dirty="0"/>
              <a:t>bronze medals</a:t>
            </a:r>
            <a:r>
              <a:rPr spc="-15" dirty="0"/>
              <a:t> </a:t>
            </a:r>
            <a:r>
              <a:rPr dirty="0"/>
              <a:t>at </a:t>
            </a:r>
            <a:r>
              <a:rPr spc="-5" dirty="0"/>
              <a:t>Sommelier</a:t>
            </a:r>
          </a:p>
          <a:p>
            <a:pPr marL="4145279">
              <a:lnSpc>
                <a:spcPts val="1195"/>
              </a:lnSpc>
            </a:pPr>
            <a:r>
              <a:rPr dirty="0"/>
              <a:t>Choice</a:t>
            </a:r>
            <a:r>
              <a:rPr spc="-10" dirty="0"/>
              <a:t> Awards</a:t>
            </a:r>
            <a:r>
              <a:rPr spc="-5" dirty="0"/>
              <a:t> </a:t>
            </a:r>
            <a:r>
              <a:rPr dirty="0"/>
              <a:t>and</a:t>
            </a:r>
            <a:r>
              <a:rPr spc="-20" dirty="0"/>
              <a:t> </a:t>
            </a:r>
            <a:r>
              <a:rPr spc="-5" dirty="0"/>
              <a:t>USA</a:t>
            </a:r>
            <a:r>
              <a:rPr dirty="0"/>
              <a:t> </a:t>
            </a:r>
            <a:r>
              <a:rPr spc="-5" dirty="0"/>
              <a:t>Wine </a:t>
            </a:r>
            <a:r>
              <a:rPr dirty="0"/>
              <a:t>Ratings</a:t>
            </a:r>
          </a:p>
          <a:p>
            <a:pPr marL="4145279">
              <a:lnSpc>
                <a:spcPts val="1515"/>
              </a:lnSpc>
            </a:pPr>
            <a:r>
              <a:rPr dirty="0"/>
              <a:t>competitions.</a:t>
            </a:r>
          </a:p>
        </p:txBody>
      </p:sp>
      <p:sp>
        <p:nvSpPr>
          <p:cNvPr id="4" name="object 4"/>
          <p:cNvSpPr/>
          <p:nvPr/>
        </p:nvSpPr>
        <p:spPr>
          <a:xfrm>
            <a:off x="1409032" y="2072802"/>
            <a:ext cx="328930" cy="619125"/>
          </a:xfrm>
          <a:custGeom>
            <a:avLst/>
            <a:gdLst/>
            <a:ahLst/>
            <a:cxnLst/>
            <a:rect l="l" t="t" r="r" b="b"/>
            <a:pathLst>
              <a:path w="328930" h="619125">
                <a:moveTo>
                  <a:pt x="310953" y="0"/>
                </a:moveTo>
                <a:lnTo>
                  <a:pt x="20519" y="0"/>
                </a:lnTo>
                <a:lnTo>
                  <a:pt x="0" y="244778"/>
                </a:lnTo>
                <a:lnTo>
                  <a:pt x="13318" y="282844"/>
                </a:lnTo>
                <a:lnTo>
                  <a:pt x="50312" y="316542"/>
                </a:lnTo>
                <a:lnTo>
                  <a:pt x="97666" y="340615"/>
                </a:lnTo>
                <a:lnTo>
                  <a:pt x="142059" y="349808"/>
                </a:lnTo>
                <a:lnTo>
                  <a:pt x="142059" y="533806"/>
                </a:lnTo>
                <a:lnTo>
                  <a:pt x="111280" y="558287"/>
                </a:lnTo>
                <a:lnTo>
                  <a:pt x="88491" y="561544"/>
                </a:lnTo>
                <a:lnTo>
                  <a:pt x="78095" y="563284"/>
                </a:lnTo>
                <a:lnTo>
                  <a:pt x="68662" y="565394"/>
                </a:lnTo>
                <a:lnTo>
                  <a:pt x="67873" y="565394"/>
                </a:lnTo>
                <a:lnTo>
                  <a:pt x="54160" y="569836"/>
                </a:lnTo>
                <a:lnTo>
                  <a:pt x="43999" y="574870"/>
                </a:lnTo>
                <a:lnTo>
                  <a:pt x="37685" y="580497"/>
                </a:lnTo>
                <a:lnTo>
                  <a:pt x="35514" y="586716"/>
                </a:lnTo>
                <a:lnTo>
                  <a:pt x="45626" y="599437"/>
                </a:lnTo>
                <a:lnTo>
                  <a:pt x="73200" y="609715"/>
                </a:lnTo>
                <a:lnTo>
                  <a:pt x="114091" y="616587"/>
                </a:lnTo>
                <a:lnTo>
                  <a:pt x="164157" y="619091"/>
                </a:lnTo>
                <a:lnTo>
                  <a:pt x="213891" y="616587"/>
                </a:lnTo>
                <a:lnTo>
                  <a:pt x="254819" y="609715"/>
                </a:lnTo>
                <a:lnTo>
                  <a:pt x="282578" y="599437"/>
                </a:lnTo>
                <a:lnTo>
                  <a:pt x="292801" y="586716"/>
                </a:lnTo>
                <a:lnTo>
                  <a:pt x="289619" y="580953"/>
                </a:lnTo>
                <a:lnTo>
                  <a:pt x="249862" y="563852"/>
                </a:lnTo>
                <a:lnTo>
                  <a:pt x="215457" y="559076"/>
                </a:lnTo>
                <a:lnTo>
                  <a:pt x="203323" y="554363"/>
                </a:lnTo>
                <a:lnTo>
                  <a:pt x="193556" y="548613"/>
                </a:lnTo>
                <a:lnTo>
                  <a:pt x="187045" y="541975"/>
                </a:lnTo>
                <a:lnTo>
                  <a:pt x="184677" y="534596"/>
                </a:lnTo>
                <a:lnTo>
                  <a:pt x="184677" y="349808"/>
                </a:lnTo>
                <a:lnTo>
                  <a:pt x="229761" y="340726"/>
                </a:lnTo>
                <a:lnTo>
                  <a:pt x="277805" y="316838"/>
                </a:lnTo>
                <a:lnTo>
                  <a:pt x="315195" y="283177"/>
                </a:lnTo>
                <a:lnTo>
                  <a:pt x="328315" y="244778"/>
                </a:lnTo>
                <a:lnTo>
                  <a:pt x="320753" y="138170"/>
                </a:lnTo>
                <a:lnTo>
                  <a:pt x="44196" y="138170"/>
                </a:lnTo>
                <a:lnTo>
                  <a:pt x="51299" y="35509"/>
                </a:lnTo>
                <a:lnTo>
                  <a:pt x="313471" y="35509"/>
                </a:lnTo>
                <a:lnTo>
                  <a:pt x="310953" y="0"/>
                </a:lnTo>
                <a:close/>
              </a:path>
              <a:path w="328930" h="619125">
                <a:moveTo>
                  <a:pt x="313471" y="35509"/>
                </a:moveTo>
                <a:lnTo>
                  <a:pt x="275438" y="35509"/>
                </a:lnTo>
                <a:lnTo>
                  <a:pt x="280962" y="138170"/>
                </a:lnTo>
                <a:lnTo>
                  <a:pt x="320753" y="138170"/>
                </a:lnTo>
                <a:lnTo>
                  <a:pt x="313471" y="35509"/>
                </a:lnTo>
                <a:close/>
              </a:path>
            </a:pathLst>
          </a:custGeom>
          <a:solidFill>
            <a:srgbClr val="8D6246"/>
          </a:solidFill>
        </p:spPr>
        <p:txBody>
          <a:bodyPr wrap="square" lIns="0" tIns="0" rIns="0" bIns="0" rtlCol="0"/>
          <a:lstStyle/>
          <a:p>
            <a:endParaRPr/>
          </a:p>
        </p:txBody>
      </p:sp>
      <p:sp>
        <p:nvSpPr>
          <p:cNvPr id="5" name="object 5"/>
          <p:cNvSpPr txBox="1"/>
          <p:nvPr/>
        </p:nvSpPr>
        <p:spPr>
          <a:xfrm>
            <a:off x="825804" y="2983738"/>
            <a:ext cx="1490345"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5" dirty="0">
                <a:solidFill>
                  <a:srgbClr val="9D0000"/>
                </a:solidFill>
                <a:latin typeface="Segoe UI"/>
                <a:cs typeface="Segoe UI"/>
              </a:rPr>
              <a:t>Wines </a:t>
            </a:r>
            <a:r>
              <a:rPr sz="1400" spc="-10" dirty="0">
                <a:solidFill>
                  <a:srgbClr val="9D0000"/>
                </a:solidFill>
                <a:latin typeface="Segoe UI"/>
                <a:cs typeface="Segoe UI"/>
              </a:rPr>
              <a:t>are </a:t>
            </a:r>
            <a:r>
              <a:rPr sz="1400" spc="-5" dirty="0">
                <a:solidFill>
                  <a:srgbClr val="9D0000"/>
                </a:solidFill>
                <a:latin typeface="Segoe UI"/>
                <a:cs typeface="Segoe UI"/>
              </a:rPr>
              <a:t>filtered </a:t>
            </a:r>
            <a:r>
              <a:rPr sz="1400" dirty="0">
                <a:solidFill>
                  <a:srgbClr val="9D0000"/>
                </a:solidFill>
                <a:latin typeface="Segoe UI"/>
                <a:cs typeface="Segoe UI"/>
              </a:rPr>
              <a:t> </a:t>
            </a:r>
            <a:r>
              <a:rPr sz="1400" spc="-5" dirty="0">
                <a:solidFill>
                  <a:srgbClr val="9D0000"/>
                </a:solidFill>
                <a:latin typeface="Segoe UI"/>
                <a:cs typeface="Segoe UI"/>
              </a:rPr>
              <a:t>three</a:t>
            </a:r>
            <a:r>
              <a:rPr sz="1400" spc="-30" dirty="0">
                <a:solidFill>
                  <a:srgbClr val="9D0000"/>
                </a:solidFill>
                <a:latin typeface="Segoe UI"/>
                <a:cs typeface="Segoe UI"/>
              </a:rPr>
              <a:t> </a:t>
            </a:r>
            <a:r>
              <a:rPr sz="1400" spc="-5" dirty="0">
                <a:solidFill>
                  <a:srgbClr val="9D0000"/>
                </a:solidFill>
                <a:latin typeface="Segoe UI"/>
                <a:cs typeface="Segoe UI"/>
              </a:rPr>
              <a:t>to</a:t>
            </a:r>
            <a:r>
              <a:rPr sz="1400" spc="-35" dirty="0">
                <a:solidFill>
                  <a:srgbClr val="9D0000"/>
                </a:solidFill>
                <a:latin typeface="Segoe UI"/>
                <a:cs typeface="Segoe UI"/>
              </a:rPr>
              <a:t> </a:t>
            </a:r>
            <a:r>
              <a:rPr sz="1400" dirty="0">
                <a:solidFill>
                  <a:srgbClr val="9D0000"/>
                </a:solidFill>
                <a:latin typeface="Segoe UI"/>
                <a:cs typeface="Segoe UI"/>
              </a:rPr>
              <a:t>four</a:t>
            </a:r>
            <a:r>
              <a:rPr sz="1400" spc="-30" dirty="0">
                <a:solidFill>
                  <a:srgbClr val="9D0000"/>
                </a:solidFill>
                <a:latin typeface="Segoe UI"/>
                <a:cs typeface="Segoe UI"/>
              </a:rPr>
              <a:t> </a:t>
            </a:r>
            <a:r>
              <a:rPr sz="1400" dirty="0">
                <a:solidFill>
                  <a:srgbClr val="9D0000"/>
                </a:solidFill>
                <a:latin typeface="Segoe UI"/>
                <a:cs typeface="Segoe UI"/>
              </a:rPr>
              <a:t>times </a:t>
            </a:r>
            <a:r>
              <a:rPr sz="1400" spc="-365" dirty="0">
                <a:solidFill>
                  <a:srgbClr val="9D0000"/>
                </a:solidFill>
                <a:latin typeface="Segoe UI"/>
                <a:cs typeface="Segoe UI"/>
              </a:rPr>
              <a:t> </a:t>
            </a:r>
            <a:r>
              <a:rPr sz="1400" spc="-5" dirty="0">
                <a:solidFill>
                  <a:srgbClr val="9D0000"/>
                </a:solidFill>
                <a:latin typeface="Segoe UI"/>
                <a:cs typeface="Segoe UI"/>
              </a:rPr>
              <a:t>before</a:t>
            </a:r>
            <a:r>
              <a:rPr sz="1400" spc="-40" dirty="0">
                <a:solidFill>
                  <a:srgbClr val="9D0000"/>
                </a:solidFill>
                <a:latin typeface="Segoe UI"/>
                <a:cs typeface="Segoe UI"/>
              </a:rPr>
              <a:t> </a:t>
            </a:r>
            <a:r>
              <a:rPr sz="1400" dirty="0">
                <a:solidFill>
                  <a:srgbClr val="9D0000"/>
                </a:solidFill>
                <a:latin typeface="Segoe UI"/>
                <a:cs typeface="Segoe UI"/>
              </a:rPr>
              <a:t>bottling.</a:t>
            </a:r>
            <a:endParaRPr sz="1400">
              <a:latin typeface="Segoe UI"/>
              <a:cs typeface="Segoe UI"/>
            </a:endParaRPr>
          </a:p>
        </p:txBody>
      </p:sp>
      <p:sp>
        <p:nvSpPr>
          <p:cNvPr id="6" name="object 6"/>
          <p:cNvSpPr/>
          <p:nvPr/>
        </p:nvSpPr>
        <p:spPr>
          <a:xfrm>
            <a:off x="3416173" y="2019109"/>
            <a:ext cx="316230" cy="699770"/>
          </a:xfrm>
          <a:custGeom>
            <a:avLst/>
            <a:gdLst/>
            <a:ahLst/>
            <a:cxnLst/>
            <a:rect l="l" t="t" r="r" b="b"/>
            <a:pathLst>
              <a:path w="316229" h="699769">
                <a:moveTo>
                  <a:pt x="236105" y="549605"/>
                </a:moveTo>
                <a:lnTo>
                  <a:pt x="233908" y="520395"/>
                </a:lnTo>
                <a:lnTo>
                  <a:pt x="221500" y="494817"/>
                </a:lnTo>
                <a:lnTo>
                  <a:pt x="200812" y="475310"/>
                </a:lnTo>
                <a:lnTo>
                  <a:pt x="173748" y="464312"/>
                </a:lnTo>
                <a:lnTo>
                  <a:pt x="173748" y="273202"/>
                </a:lnTo>
                <a:lnTo>
                  <a:pt x="142189" y="273202"/>
                </a:lnTo>
                <a:lnTo>
                  <a:pt x="142189" y="464312"/>
                </a:lnTo>
                <a:lnTo>
                  <a:pt x="115125" y="475310"/>
                </a:lnTo>
                <a:lnTo>
                  <a:pt x="94437" y="494817"/>
                </a:lnTo>
                <a:lnTo>
                  <a:pt x="82029" y="520395"/>
                </a:lnTo>
                <a:lnTo>
                  <a:pt x="79832" y="549605"/>
                </a:lnTo>
                <a:lnTo>
                  <a:pt x="88049" y="577697"/>
                </a:lnTo>
                <a:lnTo>
                  <a:pt x="105283" y="600240"/>
                </a:lnTo>
                <a:lnTo>
                  <a:pt x="129336" y="615226"/>
                </a:lnTo>
                <a:lnTo>
                  <a:pt x="157975" y="620674"/>
                </a:lnTo>
                <a:lnTo>
                  <a:pt x="186601" y="615226"/>
                </a:lnTo>
                <a:lnTo>
                  <a:pt x="210654" y="600240"/>
                </a:lnTo>
                <a:lnTo>
                  <a:pt x="227888" y="577697"/>
                </a:lnTo>
                <a:lnTo>
                  <a:pt x="236105" y="549605"/>
                </a:lnTo>
                <a:close/>
              </a:path>
              <a:path w="316229" h="699769">
                <a:moveTo>
                  <a:pt x="315937" y="542721"/>
                </a:moveTo>
                <a:lnTo>
                  <a:pt x="308711" y="494817"/>
                </a:lnTo>
                <a:lnTo>
                  <a:pt x="287274" y="451192"/>
                </a:lnTo>
                <a:lnTo>
                  <a:pt x="267144" y="430339"/>
                </a:lnTo>
                <a:lnTo>
                  <a:pt x="267144" y="528599"/>
                </a:lnTo>
                <a:lnTo>
                  <a:pt x="265303" y="566178"/>
                </a:lnTo>
                <a:lnTo>
                  <a:pt x="250748" y="600506"/>
                </a:lnTo>
                <a:lnTo>
                  <a:pt x="226428" y="627583"/>
                </a:lnTo>
                <a:lnTo>
                  <a:pt x="194716" y="645477"/>
                </a:lnTo>
                <a:lnTo>
                  <a:pt x="157975" y="652259"/>
                </a:lnTo>
                <a:lnTo>
                  <a:pt x="121107" y="645807"/>
                </a:lnTo>
                <a:lnTo>
                  <a:pt x="89204" y="627875"/>
                </a:lnTo>
                <a:lnTo>
                  <a:pt x="64858" y="600621"/>
                </a:lnTo>
                <a:lnTo>
                  <a:pt x="50634" y="566178"/>
                </a:lnTo>
                <a:lnTo>
                  <a:pt x="48463" y="528599"/>
                </a:lnTo>
                <a:lnTo>
                  <a:pt x="58724" y="493534"/>
                </a:lnTo>
                <a:lnTo>
                  <a:pt x="79933" y="463791"/>
                </a:lnTo>
                <a:lnTo>
                  <a:pt x="110617" y="442201"/>
                </a:lnTo>
                <a:lnTo>
                  <a:pt x="110617" y="94742"/>
                </a:lnTo>
                <a:lnTo>
                  <a:pt x="114350" y="76352"/>
                </a:lnTo>
                <a:lnTo>
                  <a:pt x="124523" y="61290"/>
                </a:lnTo>
                <a:lnTo>
                  <a:pt x="139585" y="51117"/>
                </a:lnTo>
                <a:lnTo>
                  <a:pt x="157975" y="47383"/>
                </a:lnTo>
                <a:lnTo>
                  <a:pt x="176352" y="51117"/>
                </a:lnTo>
                <a:lnTo>
                  <a:pt x="191414" y="61290"/>
                </a:lnTo>
                <a:lnTo>
                  <a:pt x="201587" y="76352"/>
                </a:lnTo>
                <a:lnTo>
                  <a:pt x="205320" y="94742"/>
                </a:lnTo>
                <a:lnTo>
                  <a:pt x="205320" y="442201"/>
                </a:lnTo>
                <a:lnTo>
                  <a:pt x="235889" y="463791"/>
                </a:lnTo>
                <a:lnTo>
                  <a:pt x="256921" y="493534"/>
                </a:lnTo>
                <a:lnTo>
                  <a:pt x="267144" y="528599"/>
                </a:lnTo>
                <a:lnTo>
                  <a:pt x="267144" y="430339"/>
                </a:lnTo>
                <a:lnTo>
                  <a:pt x="252679" y="415353"/>
                </a:lnTo>
                <a:lnTo>
                  <a:pt x="252679" y="94742"/>
                </a:lnTo>
                <a:lnTo>
                  <a:pt x="245198" y="57962"/>
                </a:lnTo>
                <a:lnTo>
                  <a:pt x="238061" y="47383"/>
                </a:lnTo>
                <a:lnTo>
                  <a:pt x="224853" y="27838"/>
                </a:lnTo>
                <a:lnTo>
                  <a:pt x="194741" y="7480"/>
                </a:lnTo>
                <a:lnTo>
                  <a:pt x="157975" y="0"/>
                </a:lnTo>
                <a:lnTo>
                  <a:pt x="121196" y="7366"/>
                </a:lnTo>
                <a:lnTo>
                  <a:pt x="91084" y="27533"/>
                </a:lnTo>
                <a:lnTo>
                  <a:pt x="70739" y="57619"/>
                </a:lnTo>
                <a:lnTo>
                  <a:pt x="63258" y="94742"/>
                </a:lnTo>
                <a:lnTo>
                  <a:pt x="63258" y="415353"/>
                </a:lnTo>
                <a:lnTo>
                  <a:pt x="28663" y="451192"/>
                </a:lnTo>
                <a:lnTo>
                  <a:pt x="7226" y="494817"/>
                </a:lnTo>
                <a:lnTo>
                  <a:pt x="0" y="542721"/>
                </a:lnTo>
                <a:lnTo>
                  <a:pt x="8013" y="591451"/>
                </a:lnTo>
                <a:lnTo>
                  <a:pt x="30886" y="635673"/>
                </a:lnTo>
                <a:lnTo>
                  <a:pt x="65532" y="669836"/>
                </a:lnTo>
                <a:lnTo>
                  <a:pt x="108902" y="691845"/>
                </a:lnTo>
                <a:lnTo>
                  <a:pt x="157975" y="699643"/>
                </a:lnTo>
                <a:lnTo>
                  <a:pt x="207035" y="691845"/>
                </a:lnTo>
                <a:lnTo>
                  <a:pt x="250405" y="669836"/>
                </a:lnTo>
                <a:lnTo>
                  <a:pt x="268224" y="652259"/>
                </a:lnTo>
                <a:lnTo>
                  <a:pt x="285051" y="635673"/>
                </a:lnTo>
                <a:lnTo>
                  <a:pt x="307924" y="591451"/>
                </a:lnTo>
                <a:lnTo>
                  <a:pt x="315937" y="542721"/>
                </a:lnTo>
                <a:close/>
              </a:path>
            </a:pathLst>
          </a:custGeom>
          <a:solidFill>
            <a:srgbClr val="8D6246"/>
          </a:solidFill>
        </p:spPr>
        <p:txBody>
          <a:bodyPr wrap="square" lIns="0" tIns="0" rIns="0" bIns="0" rtlCol="0"/>
          <a:lstStyle/>
          <a:p>
            <a:endParaRPr/>
          </a:p>
        </p:txBody>
      </p:sp>
      <p:sp>
        <p:nvSpPr>
          <p:cNvPr id="7" name="object 7"/>
          <p:cNvSpPr txBox="1"/>
          <p:nvPr/>
        </p:nvSpPr>
        <p:spPr>
          <a:xfrm>
            <a:off x="2908173" y="2983738"/>
            <a:ext cx="1329690" cy="666750"/>
          </a:xfrm>
          <a:prstGeom prst="rect">
            <a:avLst/>
          </a:prstGeom>
        </p:spPr>
        <p:txBody>
          <a:bodyPr vert="horz" wrap="square" lIns="0" tIns="13335" rIns="0" bIns="0" rtlCol="0">
            <a:spAutoFit/>
          </a:bodyPr>
          <a:lstStyle/>
          <a:p>
            <a:pPr marL="12065" marR="5080" indent="-2540" algn="ctr">
              <a:lnSpc>
                <a:spcPct val="100000"/>
              </a:lnSpc>
              <a:spcBef>
                <a:spcPts val="105"/>
              </a:spcBef>
            </a:pPr>
            <a:r>
              <a:rPr sz="1400" spc="-10" dirty="0">
                <a:solidFill>
                  <a:srgbClr val="9D0000"/>
                </a:solidFill>
                <a:latin typeface="Segoe UI"/>
                <a:cs typeface="Segoe UI"/>
              </a:rPr>
              <a:t>Storage </a:t>
            </a:r>
            <a:r>
              <a:rPr sz="1400" spc="-5" dirty="0">
                <a:solidFill>
                  <a:srgbClr val="9D0000"/>
                </a:solidFill>
                <a:latin typeface="Segoe UI"/>
                <a:cs typeface="Segoe UI"/>
              </a:rPr>
              <a:t>in </a:t>
            </a:r>
            <a:r>
              <a:rPr sz="1400" dirty="0">
                <a:solidFill>
                  <a:srgbClr val="9D0000"/>
                </a:solidFill>
                <a:latin typeface="Segoe UI"/>
                <a:cs typeface="Segoe UI"/>
              </a:rPr>
              <a:t>a </a:t>
            </a:r>
            <a:r>
              <a:rPr sz="1400" spc="5" dirty="0">
                <a:solidFill>
                  <a:srgbClr val="9D0000"/>
                </a:solidFill>
                <a:latin typeface="Segoe UI"/>
                <a:cs typeface="Segoe UI"/>
              </a:rPr>
              <a:t> </a:t>
            </a:r>
            <a:r>
              <a:rPr sz="1400" spc="-5" dirty="0">
                <a:solidFill>
                  <a:srgbClr val="9D0000"/>
                </a:solidFill>
                <a:latin typeface="Segoe UI"/>
                <a:cs typeface="Segoe UI"/>
              </a:rPr>
              <a:t>temperature- </a:t>
            </a:r>
            <a:r>
              <a:rPr sz="1400" dirty="0">
                <a:solidFill>
                  <a:srgbClr val="9D0000"/>
                </a:solidFill>
                <a:latin typeface="Segoe UI"/>
                <a:cs typeface="Segoe UI"/>
              </a:rPr>
              <a:t> </a:t>
            </a:r>
            <a:r>
              <a:rPr sz="1400" spc="-5" dirty="0">
                <a:solidFill>
                  <a:srgbClr val="9D0000"/>
                </a:solidFill>
                <a:latin typeface="Segoe UI"/>
                <a:cs typeface="Segoe UI"/>
              </a:rPr>
              <a:t>controlled</a:t>
            </a:r>
            <a:r>
              <a:rPr sz="1400" spc="-85" dirty="0">
                <a:solidFill>
                  <a:srgbClr val="9D0000"/>
                </a:solidFill>
                <a:latin typeface="Segoe UI"/>
                <a:cs typeface="Segoe UI"/>
              </a:rPr>
              <a:t> </a:t>
            </a:r>
            <a:r>
              <a:rPr sz="1400" spc="-5" dirty="0">
                <a:solidFill>
                  <a:srgbClr val="9D0000"/>
                </a:solidFill>
                <a:latin typeface="Segoe UI"/>
                <a:cs typeface="Segoe UI"/>
              </a:rPr>
              <a:t>room.</a:t>
            </a:r>
            <a:endParaRPr sz="1400">
              <a:latin typeface="Segoe UI"/>
              <a:cs typeface="Segoe UI"/>
            </a:endParaRPr>
          </a:p>
        </p:txBody>
      </p:sp>
      <p:sp>
        <p:nvSpPr>
          <p:cNvPr id="8" name="object 8"/>
          <p:cNvSpPr/>
          <p:nvPr/>
        </p:nvSpPr>
        <p:spPr>
          <a:xfrm>
            <a:off x="1350619" y="4197883"/>
            <a:ext cx="442595" cy="600710"/>
          </a:xfrm>
          <a:custGeom>
            <a:avLst/>
            <a:gdLst/>
            <a:ahLst/>
            <a:cxnLst/>
            <a:rect l="l" t="t" r="r" b="b"/>
            <a:pathLst>
              <a:path w="442594" h="600710">
                <a:moveTo>
                  <a:pt x="441972" y="410616"/>
                </a:moveTo>
                <a:lnTo>
                  <a:pt x="430657" y="430530"/>
                </a:lnTo>
                <a:lnTo>
                  <a:pt x="399186" y="447865"/>
                </a:lnTo>
                <a:lnTo>
                  <a:pt x="394614" y="449173"/>
                </a:lnTo>
                <a:lnTo>
                  <a:pt x="394614" y="511695"/>
                </a:lnTo>
                <a:lnTo>
                  <a:pt x="394614" y="530656"/>
                </a:lnTo>
                <a:lnTo>
                  <a:pt x="388302" y="536968"/>
                </a:lnTo>
                <a:lnTo>
                  <a:pt x="369354" y="536968"/>
                </a:lnTo>
                <a:lnTo>
                  <a:pt x="363042" y="530656"/>
                </a:lnTo>
                <a:lnTo>
                  <a:pt x="363042" y="511695"/>
                </a:lnTo>
                <a:lnTo>
                  <a:pt x="369354" y="505383"/>
                </a:lnTo>
                <a:lnTo>
                  <a:pt x="388302" y="505383"/>
                </a:lnTo>
                <a:lnTo>
                  <a:pt x="394614" y="511695"/>
                </a:lnTo>
                <a:lnTo>
                  <a:pt x="394614" y="449173"/>
                </a:lnTo>
                <a:lnTo>
                  <a:pt x="351282" y="461568"/>
                </a:lnTo>
                <a:lnTo>
                  <a:pt x="290639" y="470560"/>
                </a:lnTo>
                <a:lnTo>
                  <a:pt x="220992" y="473798"/>
                </a:lnTo>
                <a:lnTo>
                  <a:pt x="151333" y="470560"/>
                </a:lnTo>
                <a:lnTo>
                  <a:pt x="90690" y="461568"/>
                </a:lnTo>
                <a:lnTo>
                  <a:pt x="42786" y="447865"/>
                </a:lnTo>
                <a:lnTo>
                  <a:pt x="11315" y="430530"/>
                </a:lnTo>
                <a:lnTo>
                  <a:pt x="0" y="410616"/>
                </a:lnTo>
                <a:lnTo>
                  <a:pt x="0" y="536968"/>
                </a:lnTo>
                <a:lnTo>
                  <a:pt x="42786" y="574217"/>
                </a:lnTo>
                <a:lnTo>
                  <a:pt x="90690" y="587908"/>
                </a:lnTo>
                <a:lnTo>
                  <a:pt x="151333" y="596912"/>
                </a:lnTo>
                <a:lnTo>
                  <a:pt x="220992" y="600151"/>
                </a:lnTo>
                <a:lnTo>
                  <a:pt x="290639" y="596912"/>
                </a:lnTo>
                <a:lnTo>
                  <a:pt x="351282" y="587908"/>
                </a:lnTo>
                <a:lnTo>
                  <a:pt x="399186" y="574217"/>
                </a:lnTo>
                <a:lnTo>
                  <a:pt x="430657" y="556882"/>
                </a:lnTo>
                <a:lnTo>
                  <a:pt x="441972" y="536968"/>
                </a:lnTo>
                <a:lnTo>
                  <a:pt x="441972" y="505383"/>
                </a:lnTo>
                <a:lnTo>
                  <a:pt x="441972" y="473798"/>
                </a:lnTo>
                <a:lnTo>
                  <a:pt x="441972" y="410616"/>
                </a:lnTo>
                <a:close/>
              </a:path>
              <a:path w="442594" h="600710">
                <a:moveTo>
                  <a:pt x="441972" y="252679"/>
                </a:moveTo>
                <a:lnTo>
                  <a:pt x="430657" y="272592"/>
                </a:lnTo>
                <a:lnTo>
                  <a:pt x="399186" y="289928"/>
                </a:lnTo>
                <a:lnTo>
                  <a:pt x="394614" y="291236"/>
                </a:lnTo>
                <a:lnTo>
                  <a:pt x="394614" y="353758"/>
                </a:lnTo>
                <a:lnTo>
                  <a:pt x="394614" y="372719"/>
                </a:lnTo>
                <a:lnTo>
                  <a:pt x="388302" y="379031"/>
                </a:lnTo>
                <a:lnTo>
                  <a:pt x="369354" y="379031"/>
                </a:lnTo>
                <a:lnTo>
                  <a:pt x="363042" y="372719"/>
                </a:lnTo>
                <a:lnTo>
                  <a:pt x="363042" y="353758"/>
                </a:lnTo>
                <a:lnTo>
                  <a:pt x="369354" y="347446"/>
                </a:lnTo>
                <a:lnTo>
                  <a:pt x="388302" y="347446"/>
                </a:lnTo>
                <a:lnTo>
                  <a:pt x="394614" y="353758"/>
                </a:lnTo>
                <a:lnTo>
                  <a:pt x="394614" y="291236"/>
                </a:lnTo>
                <a:lnTo>
                  <a:pt x="351282" y="303618"/>
                </a:lnTo>
                <a:lnTo>
                  <a:pt x="290639" y="312623"/>
                </a:lnTo>
                <a:lnTo>
                  <a:pt x="220992" y="315861"/>
                </a:lnTo>
                <a:lnTo>
                  <a:pt x="151333" y="312623"/>
                </a:lnTo>
                <a:lnTo>
                  <a:pt x="90690" y="303618"/>
                </a:lnTo>
                <a:lnTo>
                  <a:pt x="42786" y="289928"/>
                </a:lnTo>
                <a:lnTo>
                  <a:pt x="11315" y="272592"/>
                </a:lnTo>
                <a:lnTo>
                  <a:pt x="0" y="252679"/>
                </a:lnTo>
                <a:lnTo>
                  <a:pt x="0" y="379031"/>
                </a:lnTo>
                <a:lnTo>
                  <a:pt x="42786" y="416280"/>
                </a:lnTo>
                <a:lnTo>
                  <a:pt x="90690" y="429971"/>
                </a:lnTo>
                <a:lnTo>
                  <a:pt x="151333" y="438975"/>
                </a:lnTo>
                <a:lnTo>
                  <a:pt x="220992" y="442201"/>
                </a:lnTo>
                <a:lnTo>
                  <a:pt x="290639" y="438975"/>
                </a:lnTo>
                <a:lnTo>
                  <a:pt x="351282" y="429971"/>
                </a:lnTo>
                <a:lnTo>
                  <a:pt x="399186" y="416280"/>
                </a:lnTo>
                <a:lnTo>
                  <a:pt x="430657" y="398945"/>
                </a:lnTo>
                <a:lnTo>
                  <a:pt x="441972" y="379031"/>
                </a:lnTo>
                <a:lnTo>
                  <a:pt x="441972" y="347446"/>
                </a:lnTo>
                <a:lnTo>
                  <a:pt x="441972" y="315861"/>
                </a:lnTo>
                <a:lnTo>
                  <a:pt x="441972" y="252679"/>
                </a:lnTo>
                <a:close/>
              </a:path>
              <a:path w="442594" h="600710">
                <a:moveTo>
                  <a:pt x="441972" y="94742"/>
                </a:moveTo>
                <a:lnTo>
                  <a:pt x="430657" y="114655"/>
                </a:lnTo>
                <a:lnTo>
                  <a:pt x="399186" y="131991"/>
                </a:lnTo>
                <a:lnTo>
                  <a:pt x="394614" y="133299"/>
                </a:lnTo>
                <a:lnTo>
                  <a:pt x="394614" y="195821"/>
                </a:lnTo>
                <a:lnTo>
                  <a:pt x="394614" y="214769"/>
                </a:lnTo>
                <a:lnTo>
                  <a:pt x="388302" y="221094"/>
                </a:lnTo>
                <a:lnTo>
                  <a:pt x="369354" y="221094"/>
                </a:lnTo>
                <a:lnTo>
                  <a:pt x="363042" y="214769"/>
                </a:lnTo>
                <a:lnTo>
                  <a:pt x="363042" y="195821"/>
                </a:lnTo>
                <a:lnTo>
                  <a:pt x="369354" y="189509"/>
                </a:lnTo>
                <a:lnTo>
                  <a:pt x="388302" y="189509"/>
                </a:lnTo>
                <a:lnTo>
                  <a:pt x="394614" y="195821"/>
                </a:lnTo>
                <a:lnTo>
                  <a:pt x="394614" y="133299"/>
                </a:lnTo>
                <a:lnTo>
                  <a:pt x="351282" y="145681"/>
                </a:lnTo>
                <a:lnTo>
                  <a:pt x="290639" y="154686"/>
                </a:lnTo>
                <a:lnTo>
                  <a:pt x="220992" y="157911"/>
                </a:lnTo>
                <a:lnTo>
                  <a:pt x="151333" y="154686"/>
                </a:lnTo>
                <a:lnTo>
                  <a:pt x="90690" y="145681"/>
                </a:lnTo>
                <a:lnTo>
                  <a:pt x="42786" y="131991"/>
                </a:lnTo>
                <a:lnTo>
                  <a:pt x="11315" y="114655"/>
                </a:lnTo>
                <a:lnTo>
                  <a:pt x="0" y="94742"/>
                </a:lnTo>
                <a:lnTo>
                  <a:pt x="0" y="221094"/>
                </a:lnTo>
                <a:lnTo>
                  <a:pt x="42786" y="258343"/>
                </a:lnTo>
                <a:lnTo>
                  <a:pt x="90690" y="272034"/>
                </a:lnTo>
                <a:lnTo>
                  <a:pt x="151333" y="281038"/>
                </a:lnTo>
                <a:lnTo>
                  <a:pt x="220992" y="284264"/>
                </a:lnTo>
                <a:lnTo>
                  <a:pt x="290639" y="281038"/>
                </a:lnTo>
                <a:lnTo>
                  <a:pt x="351282" y="272034"/>
                </a:lnTo>
                <a:lnTo>
                  <a:pt x="399186" y="258343"/>
                </a:lnTo>
                <a:lnTo>
                  <a:pt x="430657" y="241007"/>
                </a:lnTo>
                <a:lnTo>
                  <a:pt x="441972" y="221094"/>
                </a:lnTo>
                <a:lnTo>
                  <a:pt x="441972" y="189509"/>
                </a:lnTo>
                <a:lnTo>
                  <a:pt x="441972" y="157911"/>
                </a:lnTo>
                <a:lnTo>
                  <a:pt x="441972" y="94742"/>
                </a:lnTo>
                <a:close/>
              </a:path>
              <a:path w="442594" h="600710">
                <a:moveTo>
                  <a:pt x="441972" y="63157"/>
                </a:moveTo>
                <a:lnTo>
                  <a:pt x="399326" y="25857"/>
                </a:lnTo>
                <a:lnTo>
                  <a:pt x="351497" y="12179"/>
                </a:lnTo>
                <a:lnTo>
                  <a:pt x="290830" y="3225"/>
                </a:lnTo>
                <a:lnTo>
                  <a:pt x="220992" y="0"/>
                </a:lnTo>
                <a:lnTo>
                  <a:pt x="151142" y="3225"/>
                </a:lnTo>
                <a:lnTo>
                  <a:pt x="90474" y="12179"/>
                </a:lnTo>
                <a:lnTo>
                  <a:pt x="42646" y="25857"/>
                </a:lnTo>
                <a:lnTo>
                  <a:pt x="11264" y="43192"/>
                </a:lnTo>
                <a:lnTo>
                  <a:pt x="0" y="63157"/>
                </a:lnTo>
                <a:lnTo>
                  <a:pt x="11264" y="83121"/>
                </a:lnTo>
                <a:lnTo>
                  <a:pt x="42646" y="100469"/>
                </a:lnTo>
                <a:lnTo>
                  <a:pt x="90474" y="114134"/>
                </a:lnTo>
                <a:lnTo>
                  <a:pt x="151142" y="123113"/>
                </a:lnTo>
                <a:lnTo>
                  <a:pt x="220992" y="126326"/>
                </a:lnTo>
                <a:lnTo>
                  <a:pt x="290830" y="123113"/>
                </a:lnTo>
                <a:lnTo>
                  <a:pt x="351497" y="114134"/>
                </a:lnTo>
                <a:lnTo>
                  <a:pt x="399326" y="100469"/>
                </a:lnTo>
                <a:lnTo>
                  <a:pt x="430707" y="83121"/>
                </a:lnTo>
                <a:lnTo>
                  <a:pt x="441972" y="63157"/>
                </a:lnTo>
                <a:close/>
              </a:path>
            </a:pathLst>
          </a:custGeom>
          <a:solidFill>
            <a:srgbClr val="8D6246"/>
          </a:solidFill>
        </p:spPr>
        <p:txBody>
          <a:bodyPr wrap="square" lIns="0" tIns="0" rIns="0" bIns="0" rtlCol="0"/>
          <a:lstStyle/>
          <a:p>
            <a:endParaRPr/>
          </a:p>
        </p:txBody>
      </p:sp>
      <p:sp>
        <p:nvSpPr>
          <p:cNvPr id="9" name="object 9"/>
          <p:cNvSpPr txBox="1"/>
          <p:nvPr/>
        </p:nvSpPr>
        <p:spPr>
          <a:xfrm>
            <a:off x="781608" y="5113096"/>
            <a:ext cx="1578610"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9D0000"/>
                </a:solidFill>
                <a:latin typeface="Segoe UI"/>
                <a:cs typeface="Segoe UI"/>
              </a:rPr>
              <a:t>Aged</a:t>
            </a:r>
            <a:r>
              <a:rPr sz="1400" spc="-20" dirty="0">
                <a:solidFill>
                  <a:srgbClr val="9D0000"/>
                </a:solidFill>
                <a:latin typeface="Segoe UI"/>
                <a:cs typeface="Segoe UI"/>
              </a:rPr>
              <a:t> </a:t>
            </a:r>
            <a:r>
              <a:rPr sz="1400" spc="-5" dirty="0">
                <a:solidFill>
                  <a:srgbClr val="9D0000"/>
                </a:solidFill>
                <a:latin typeface="Segoe UI"/>
                <a:cs typeface="Segoe UI"/>
              </a:rPr>
              <a:t>in</a:t>
            </a:r>
            <a:r>
              <a:rPr sz="1400" spc="-20" dirty="0">
                <a:solidFill>
                  <a:srgbClr val="9D0000"/>
                </a:solidFill>
                <a:latin typeface="Segoe UI"/>
                <a:cs typeface="Segoe UI"/>
              </a:rPr>
              <a:t> </a:t>
            </a:r>
            <a:r>
              <a:rPr sz="1400" spc="-5" dirty="0">
                <a:solidFill>
                  <a:srgbClr val="9D0000"/>
                </a:solidFill>
                <a:latin typeface="Segoe UI"/>
                <a:cs typeface="Segoe UI"/>
              </a:rPr>
              <a:t>oak</a:t>
            </a:r>
            <a:r>
              <a:rPr sz="1400" spc="-30" dirty="0">
                <a:solidFill>
                  <a:srgbClr val="9D0000"/>
                </a:solidFill>
                <a:latin typeface="Segoe UI"/>
                <a:cs typeface="Segoe UI"/>
              </a:rPr>
              <a:t> </a:t>
            </a:r>
            <a:r>
              <a:rPr sz="1400" spc="-10" dirty="0">
                <a:solidFill>
                  <a:srgbClr val="9D0000"/>
                </a:solidFill>
                <a:latin typeface="Segoe UI"/>
                <a:cs typeface="Segoe UI"/>
              </a:rPr>
              <a:t>barrels.</a:t>
            </a:r>
            <a:endParaRPr sz="1400">
              <a:latin typeface="Segoe UI"/>
              <a:cs typeface="Segoe UI"/>
            </a:endParaRPr>
          </a:p>
        </p:txBody>
      </p:sp>
      <p:grpSp>
        <p:nvGrpSpPr>
          <p:cNvPr id="10" name="object 10"/>
          <p:cNvGrpSpPr/>
          <p:nvPr/>
        </p:nvGrpSpPr>
        <p:grpSpPr>
          <a:xfrm>
            <a:off x="3234785" y="4174190"/>
            <a:ext cx="678815" cy="640715"/>
            <a:chOff x="3234785" y="4174190"/>
            <a:chExt cx="678815" cy="640715"/>
          </a:xfrm>
        </p:grpSpPr>
        <p:pic>
          <p:nvPicPr>
            <p:cNvPr id="11" name="object 11"/>
            <p:cNvPicPr/>
            <p:nvPr/>
          </p:nvPicPr>
          <p:blipFill>
            <a:blip r:embed="rId2" cstate="print"/>
            <a:stretch>
              <a:fillRect/>
            </a:stretch>
          </p:blipFill>
          <p:spPr>
            <a:xfrm>
              <a:off x="3494154" y="4174190"/>
              <a:ext cx="178646" cy="206202"/>
            </a:xfrm>
            <a:prstGeom prst="rect">
              <a:avLst/>
            </a:prstGeom>
          </p:spPr>
        </p:pic>
        <p:sp>
          <p:nvSpPr>
            <p:cNvPr id="12" name="object 12"/>
            <p:cNvSpPr/>
            <p:nvPr/>
          </p:nvSpPr>
          <p:spPr>
            <a:xfrm>
              <a:off x="3234779" y="4268939"/>
              <a:ext cx="678815" cy="546100"/>
            </a:xfrm>
            <a:custGeom>
              <a:avLst/>
              <a:gdLst/>
              <a:ahLst/>
              <a:cxnLst/>
              <a:rect l="l" t="t" r="r" b="b"/>
              <a:pathLst>
                <a:path w="678814" h="546100">
                  <a:moveTo>
                    <a:pt x="66840" y="501192"/>
                  </a:moveTo>
                  <a:lnTo>
                    <a:pt x="43764" y="498017"/>
                  </a:lnTo>
                  <a:lnTo>
                    <a:pt x="30048" y="496341"/>
                  </a:lnTo>
                  <a:lnTo>
                    <a:pt x="15544" y="494715"/>
                  </a:lnTo>
                  <a:lnTo>
                    <a:pt x="38" y="493128"/>
                  </a:lnTo>
                  <a:lnTo>
                    <a:pt x="38" y="545795"/>
                  </a:lnTo>
                  <a:lnTo>
                    <a:pt x="5727" y="545795"/>
                  </a:lnTo>
                  <a:lnTo>
                    <a:pt x="21183" y="534073"/>
                  </a:lnTo>
                  <a:lnTo>
                    <a:pt x="34467" y="524205"/>
                  </a:lnTo>
                  <a:lnTo>
                    <a:pt x="46863" y="515213"/>
                  </a:lnTo>
                  <a:lnTo>
                    <a:pt x="66840" y="501192"/>
                  </a:lnTo>
                  <a:close/>
                </a:path>
                <a:path w="678814" h="546100">
                  <a:moveTo>
                    <a:pt x="272275" y="0"/>
                  </a:moveTo>
                  <a:lnTo>
                    <a:pt x="232816" y="0"/>
                  </a:lnTo>
                  <a:lnTo>
                    <a:pt x="232816" y="15786"/>
                  </a:lnTo>
                  <a:lnTo>
                    <a:pt x="272275" y="15786"/>
                  </a:lnTo>
                  <a:lnTo>
                    <a:pt x="272275" y="0"/>
                  </a:lnTo>
                  <a:close/>
                </a:path>
                <a:path w="678814" h="546100">
                  <a:moveTo>
                    <a:pt x="299707" y="372783"/>
                  </a:moveTo>
                  <a:lnTo>
                    <a:pt x="242773" y="354558"/>
                  </a:lnTo>
                  <a:lnTo>
                    <a:pt x="194983" y="341261"/>
                  </a:lnTo>
                  <a:lnTo>
                    <a:pt x="146773" y="329704"/>
                  </a:lnTo>
                  <a:lnTo>
                    <a:pt x="98171" y="319874"/>
                  </a:lnTo>
                  <a:lnTo>
                    <a:pt x="49225" y="311785"/>
                  </a:lnTo>
                  <a:lnTo>
                    <a:pt x="0" y="305473"/>
                  </a:lnTo>
                  <a:lnTo>
                    <a:pt x="0" y="384225"/>
                  </a:lnTo>
                  <a:lnTo>
                    <a:pt x="49987" y="390639"/>
                  </a:lnTo>
                  <a:lnTo>
                    <a:pt x="99707" y="398856"/>
                  </a:lnTo>
                  <a:lnTo>
                    <a:pt x="149085" y="408838"/>
                  </a:lnTo>
                  <a:lnTo>
                    <a:pt x="199580" y="420992"/>
                  </a:lnTo>
                  <a:lnTo>
                    <a:pt x="245351" y="397751"/>
                  </a:lnTo>
                  <a:lnTo>
                    <a:pt x="299707" y="372783"/>
                  </a:lnTo>
                  <a:close/>
                </a:path>
                <a:path w="678814" h="546100">
                  <a:moveTo>
                    <a:pt x="429806" y="324104"/>
                  </a:moveTo>
                  <a:lnTo>
                    <a:pt x="376593" y="301523"/>
                  </a:lnTo>
                  <a:lnTo>
                    <a:pt x="332270" y="284632"/>
                  </a:lnTo>
                  <a:lnTo>
                    <a:pt x="287401" y="269290"/>
                  </a:lnTo>
                  <a:lnTo>
                    <a:pt x="242036" y="255498"/>
                  </a:lnTo>
                  <a:lnTo>
                    <a:pt x="196202" y="243281"/>
                  </a:lnTo>
                  <a:lnTo>
                    <a:pt x="149948" y="232638"/>
                  </a:lnTo>
                  <a:lnTo>
                    <a:pt x="149948" y="186169"/>
                  </a:lnTo>
                  <a:lnTo>
                    <a:pt x="188836" y="173532"/>
                  </a:lnTo>
                  <a:lnTo>
                    <a:pt x="201015" y="131432"/>
                  </a:lnTo>
                  <a:lnTo>
                    <a:pt x="185432" y="131254"/>
                  </a:lnTo>
                  <a:lnTo>
                    <a:pt x="151917" y="150050"/>
                  </a:lnTo>
                  <a:lnTo>
                    <a:pt x="149948" y="154876"/>
                  </a:lnTo>
                  <a:lnTo>
                    <a:pt x="149948" y="143637"/>
                  </a:lnTo>
                  <a:lnTo>
                    <a:pt x="155587" y="137007"/>
                  </a:lnTo>
                  <a:lnTo>
                    <a:pt x="159905" y="129540"/>
                  </a:lnTo>
                  <a:lnTo>
                    <a:pt x="162839" y="121424"/>
                  </a:lnTo>
                  <a:lnTo>
                    <a:pt x="164274" y="112839"/>
                  </a:lnTo>
                  <a:lnTo>
                    <a:pt x="160858" y="97612"/>
                  </a:lnTo>
                  <a:lnTo>
                    <a:pt x="153327" y="84531"/>
                  </a:lnTo>
                  <a:lnTo>
                    <a:pt x="142379" y="71945"/>
                  </a:lnTo>
                  <a:lnTo>
                    <a:pt x="131432" y="84531"/>
                  </a:lnTo>
                  <a:lnTo>
                    <a:pt x="123913" y="97612"/>
                  </a:lnTo>
                  <a:lnTo>
                    <a:pt x="120497" y="112839"/>
                  </a:lnTo>
                  <a:lnTo>
                    <a:pt x="121856" y="121183"/>
                  </a:lnTo>
                  <a:lnTo>
                    <a:pt x="124637" y="129108"/>
                  </a:lnTo>
                  <a:lnTo>
                    <a:pt x="128765" y="136410"/>
                  </a:lnTo>
                  <a:lnTo>
                    <a:pt x="134162" y="142925"/>
                  </a:lnTo>
                  <a:lnTo>
                    <a:pt x="134162" y="154851"/>
                  </a:lnTo>
                  <a:lnTo>
                    <a:pt x="98691" y="131241"/>
                  </a:lnTo>
                  <a:lnTo>
                    <a:pt x="83096" y="131432"/>
                  </a:lnTo>
                  <a:lnTo>
                    <a:pt x="95288" y="173532"/>
                  </a:lnTo>
                  <a:lnTo>
                    <a:pt x="134162" y="186169"/>
                  </a:lnTo>
                  <a:lnTo>
                    <a:pt x="134162" y="229349"/>
                  </a:lnTo>
                  <a:lnTo>
                    <a:pt x="67424" y="217728"/>
                  </a:lnTo>
                  <a:lnTo>
                    <a:pt x="0" y="209397"/>
                  </a:lnTo>
                  <a:lnTo>
                    <a:pt x="0" y="289610"/>
                  </a:lnTo>
                  <a:lnTo>
                    <a:pt x="54368" y="296646"/>
                  </a:lnTo>
                  <a:lnTo>
                    <a:pt x="108381" y="305803"/>
                  </a:lnTo>
                  <a:lnTo>
                    <a:pt x="161975" y="317055"/>
                  </a:lnTo>
                  <a:lnTo>
                    <a:pt x="215099" y="330390"/>
                  </a:lnTo>
                  <a:lnTo>
                    <a:pt x="267665" y="345821"/>
                  </a:lnTo>
                  <a:lnTo>
                    <a:pt x="321056" y="363816"/>
                  </a:lnTo>
                  <a:lnTo>
                    <a:pt x="370903" y="344360"/>
                  </a:lnTo>
                  <a:lnTo>
                    <a:pt x="429806" y="324104"/>
                  </a:lnTo>
                  <a:close/>
                </a:path>
                <a:path w="678814" h="546100">
                  <a:moveTo>
                    <a:pt x="678726" y="490016"/>
                  </a:moveTo>
                  <a:lnTo>
                    <a:pt x="626922" y="500164"/>
                  </a:lnTo>
                  <a:lnTo>
                    <a:pt x="580136" y="511175"/>
                  </a:lnTo>
                  <a:lnTo>
                    <a:pt x="533768" y="523824"/>
                  </a:lnTo>
                  <a:lnTo>
                    <a:pt x="487857" y="538086"/>
                  </a:lnTo>
                  <a:lnTo>
                    <a:pt x="464515" y="545795"/>
                  </a:lnTo>
                  <a:lnTo>
                    <a:pt x="678726" y="545795"/>
                  </a:lnTo>
                  <a:lnTo>
                    <a:pt x="678726" y="490016"/>
                  </a:lnTo>
                  <a:close/>
                </a:path>
                <a:path w="678814" h="546100">
                  <a:moveTo>
                    <a:pt x="678726" y="392633"/>
                  </a:moveTo>
                  <a:lnTo>
                    <a:pt x="624014" y="402170"/>
                  </a:lnTo>
                  <a:lnTo>
                    <a:pt x="574268" y="412864"/>
                  </a:lnTo>
                  <a:lnTo>
                    <a:pt x="525005" y="425386"/>
                  </a:lnTo>
                  <a:lnTo>
                    <a:pt x="476262" y="439750"/>
                  </a:lnTo>
                  <a:lnTo>
                    <a:pt x="428104" y="455917"/>
                  </a:lnTo>
                  <a:lnTo>
                    <a:pt x="380580" y="473875"/>
                  </a:lnTo>
                  <a:lnTo>
                    <a:pt x="333730" y="493623"/>
                  </a:lnTo>
                  <a:lnTo>
                    <a:pt x="287616" y="515124"/>
                  </a:lnTo>
                  <a:lnTo>
                    <a:pt x="242290" y="538365"/>
                  </a:lnTo>
                  <a:lnTo>
                    <a:pt x="228460" y="545795"/>
                  </a:lnTo>
                  <a:lnTo>
                    <a:pt x="419950" y="545528"/>
                  </a:lnTo>
                  <a:lnTo>
                    <a:pt x="469900" y="527418"/>
                  </a:lnTo>
                  <a:lnTo>
                    <a:pt x="520484" y="511238"/>
                  </a:lnTo>
                  <a:lnTo>
                    <a:pt x="571639" y="497027"/>
                  </a:lnTo>
                  <a:lnTo>
                    <a:pt x="623316" y="484797"/>
                  </a:lnTo>
                  <a:lnTo>
                    <a:pt x="678726" y="473976"/>
                  </a:lnTo>
                  <a:lnTo>
                    <a:pt x="678726" y="392633"/>
                  </a:lnTo>
                  <a:close/>
                </a:path>
                <a:path w="678814" h="546100">
                  <a:moveTo>
                    <a:pt x="678726" y="293370"/>
                  </a:moveTo>
                  <a:lnTo>
                    <a:pt x="625017" y="301510"/>
                  </a:lnTo>
                  <a:lnTo>
                    <a:pt x="576135" y="310845"/>
                  </a:lnTo>
                  <a:lnTo>
                    <a:pt x="576135" y="268490"/>
                  </a:lnTo>
                  <a:lnTo>
                    <a:pt x="614997" y="255854"/>
                  </a:lnTo>
                  <a:lnTo>
                    <a:pt x="627380" y="219367"/>
                  </a:lnTo>
                  <a:lnTo>
                    <a:pt x="627367" y="216547"/>
                  </a:lnTo>
                  <a:lnTo>
                    <a:pt x="627227" y="213741"/>
                  </a:lnTo>
                  <a:lnTo>
                    <a:pt x="622706" y="213360"/>
                  </a:lnTo>
                  <a:lnTo>
                    <a:pt x="611632" y="213588"/>
                  </a:lnTo>
                  <a:lnTo>
                    <a:pt x="578091" y="232410"/>
                  </a:lnTo>
                  <a:lnTo>
                    <a:pt x="576135" y="237236"/>
                  </a:lnTo>
                  <a:lnTo>
                    <a:pt x="576135" y="225996"/>
                  </a:lnTo>
                  <a:lnTo>
                    <a:pt x="581761" y="219367"/>
                  </a:lnTo>
                  <a:lnTo>
                    <a:pt x="586079" y="211899"/>
                  </a:lnTo>
                  <a:lnTo>
                    <a:pt x="589013" y="203784"/>
                  </a:lnTo>
                  <a:lnTo>
                    <a:pt x="590448" y="195186"/>
                  </a:lnTo>
                  <a:lnTo>
                    <a:pt x="587032" y="179959"/>
                  </a:lnTo>
                  <a:lnTo>
                    <a:pt x="579501" y="166890"/>
                  </a:lnTo>
                  <a:lnTo>
                    <a:pt x="571982" y="157746"/>
                  </a:lnTo>
                  <a:lnTo>
                    <a:pt x="568553" y="154305"/>
                  </a:lnTo>
                  <a:lnTo>
                    <a:pt x="565137" y="157746"/>
                  </a:lnTo>
                  <a:lnTo>
                    <a:pt x="557618" y="166890"/>
                  </a:lnTo>
                  <a:lnTo>
                    <a:pt x="550087" y="179959"/>
                  </a:lnTo>
                  <a:lnTo>
                    <a:pt x="546671" y="195199"/>
                  </a:lnTo>
                  <a:lnTo>
                    <a:pt x="548030" y="203542"/>
                  </a:lnTo>
                  <a:lnTo>
                    <a:pt x="550811" y="211467"/>
                  </a:lnTo>
                  <a:lnTo>
                    <a:pt x="554951" y="218782"/>
                  </a:lnTo>
                  <a:lnTo>
                    <a:pt x="560349" y="225310"/>
                  </a:lnTo>
                  <a:lnTo>
                    <a:pt x="560349" y="237236"/>
                  </a:lnTo>
                  <a:lnTo>
                    <a:pt x="524878" y="213626"/>
                  </a:lnTo>
                  <a:lnTo>
                    <a:pt x="513791" y="213410"/>
                  </a:lnTo>
                  <a:lnTo>
                    <a:pt x="509270" y="213804"/>
                  </a:lnTo>
                  <a:lnTo>
                    <a:pt x="509143" y="216547"/>
                  </a:lnTo>
                  <a:lnTo>
                    <a:pt x="509117" y="219367"/>
                  </a:lnTo>
                  <a:lnTo>
                    <a:pt x="509701" y="229412"/>
                  </a:lnTo>
                  <a:lnTo>
                    <a:pt x="530860" y="262305"/>
                  </a:lnTo>
                  <a:lnTo>
                    <a:pt x="560349" y="268490"/>
                  </a:lnTo>
                  <a:lnTo>
                    <a:pt x="560349" y="314172"/>
                  </a:lnTo>
                  <a:lnTo>
                    <a:pt x="511035" y="325996"/>
                  </a:lnTo>
                  <a:lnTo>
                    <a:pt x="462254" y="339610"/>
                  </a:lnTo>
                  <a:lnTo>
                    <a:pt x="414070" y="354977"/>
                  </a:lnTo>
                  <a:lnTo>
                    <a:pt x="366509" y="372071"/>
                  </a:lnTo>
                  <a:lnTo>
                    <a:pt x="319633" y="390880"/>
                  </a:lnTo>
                  <a:lnTo>
                    <a:pt x="273481" y="411391"/>
                  </a:lnTo>
                  <a:lnTo>
                    <a:pt x="228092" y="433565"/>
                  </a:lnTo>
                  <a:lnTo>
                    <a:pt x="183515" y="457390"/>
                  </a:lnTo>
                  <a:lnTo>
                    <a:pt x="139814" y="482854"/>
                  </a:lnTo>
                  <a:lnTo>
                    <a:pt x="97015" y="509930"/>
                  </a:lnTo>
                  <a:lnTo>
                    <a:pt x="55168" y="538594"/>
                  </a:lnTo>
                  <a:lnTo>
                    <a:pt x="45123" y="545757"/>
                  </a:lnTo>
                  <a:lnTo>
                    <a:pt x="196583" y="545757"/>
                  </a:lnTo>
                  <a:lnTo>
                    <a:pt x="197497" y="545223"/>
                  </a:lnTo>
                  <a:lnTo>
                    <a:pt x="242176" y="520522"/>
                  </a:lnTo>
                  <a:lnTo>
                    <a:pt x="287667" y="497522"/>
                  </a:lnTo>
                  <a:lnTo>
                    <a:pt x="333946" y="476250"/>
                  </a:lnTo>
                  <a:lnTo>
                    <a:pt x="380949" y="456730"/>
                  </a:lnTo>
                  <a:lnTo>
                    <a:pt x="428625" y="438975"/>
                  </a:lnTo>
                  <a:lnTo>
                    <a:pt x="476923" y="422998"/>
                  </a:lnTo>
                  <a:lnTo>
                    <a:pt x="525792" y="408813"/>
                  </a:lnTo>
                  <a:lnTo>
                    <a:pt x="575195" y="396455"/>
                  </a:lnTo>
                  <a:lnTo>
                    <a:pt x="625068" y="385927"/>
                  </a:lnTo>
                  <a:lnTo>
                    <a:pt x="675373" y="377240"/>
                  </a:lnTo>
                  <a:lnTo>
                    <a:pt x="678726" y="376732"/>
                  </a:lnTo>
                  <a:lnTo>
                    <a:pt x="678726" y="310845"/>
                  </a:lnTo>
                  <a:lnTo>
                    <a:pt x="678726" y="293370"/>
                  </a:lnTo>
                  <a:close/>
                </a:path>
              </a:pathLst>
            </a:custGeom>
            <a:solidFill>
              <a:srgbClr val="8D6246"/>
            </a:solidFill>
          </p:spPr>
          <p:txBody>
            <a:bodyPr wrap="square" lIns="0" tIns="0" rIns="0" bIns="0" rtlCol="0"/>
            <a:lstStyle/>
            <a:p>
              <a:endParaRPr/>
            </a:p>
          </p:txBody>
        </p:sp>
        <p:pic>
          <p:nvPicPr>
            <p:cNvPr id="13" name="object 13"/>
            <p:cNvPicPr/>
            <p:nvPr/>
          </p:nvPicPr>
          <p:blipFill>
            <a:blip r:embed="rId3" cstate="print"/>
            <a:stretch>
              <a:fillRect/>
            </a:stretch>
          </p:blipFill>
          <p:spPr>
            <a:xfrm>
              <a:off x="3234785" y="4669032"/>
              <a:ext cx="179328" cy="88235"/>
            </a:xfrm>
            <a:prstGeom prst="rect">
              <a:avLst/>
            </a:prstGeom>
          </p:spPr>
        </p:pic>
      </p:grpSp>
      <p:sp>
        <p:nvSpPr>
          <p:cNvPr id="14" name="object 14"/>
          <p:cNvSpPr txBox="1"/>
          <p:nvPr/>
        </p:nvSpPr>
        <p:spPr>
          <a:xfrm>
            <a:off x="2777108" y="5113096"/>
            <a:ext cx="1794892" cy="666750"/>
          </a:xfrm>
          <a:prstGeom prst="rect">
            <a:avLst/>
          </a:prstGeom>
        </p:spPr>
        <p:txBody>
          <a:bodyPr vert="horz" wrap="square" lIns="0" tIns="13335" rIns="0" bIns="0" rtlCol="0">
            <a:spAutoFit/>
          </a:bodyPr>
          <a:lstStyle/>
          <a:p>
            <a:pPr marL="12700" marR="5080" algn="ctr">
              <a:lnSpc>
                <a:spcPct val="100000"/>
              </a:lnSpc>
              <a:spcBef>
                <a:spcPts val="105"/>
              </a:spcBef>
            </a:pPr>
            <a:r>
              <a:rPr sz="1400" spc="-5" dirty="0">
                <a:solidFill>
                  <a:srgbClr val="9D0000"/>
                </a:solidFill>
                <a:latin typeface="Segoe UI"/>
                <a:cs typeface="Segoe UI"/>
              </a:rPr>
              <a:t>2022 </a:t>
            </a:r>
            <a:r>
              <a:rPr sz="1400" spc="-30" dirty="0">
                <a:solidFill>
                  <a:srgbClr val="9D0000"/>
                </a:solidFill>
                <a:latin typeface="Segoe UI"/>
                <a:cs typeface="Segoe UI"/>
              </a:rPr>
              <a:t>True </a:t>
            </a:r>
            <a:r>
              <a:rPr sz="1400" spc="-10" dirty="0">
                <a:solidFill>
                  <a:srgbClr val="9D0000"/>
                </a:solidFill>
                <a:latin typeface="Segoe UI"/>
                <a:cs typeface="Segoe UI"/>
              </a:rPr>
              <a:t>Passion </a:t>
            </a:r>
            <a:r>
              <a:rPr lang="en-US" sz="1400" spc="-5" dirty="0">
                <a:solidFill>
                  <a:srgbClr val="9D0000"/>
                </a:solidFill>
                <a:latin typeface="Segoe UI"/>
                <a:cs typeface="Segoe UI"/>
              </a:rPr>
              <a:t>will be</a:t>
            </a:r>
            <a:r>
              <a:rPr sz="1400" spc="-5" dirty="0">
                <a:solidFill>
                  <a:srgbClr val="9D0000"/>
                </a:solidFill>
                <a:latin typeface="Segoe UI"/>
                <a:cs typeface="Segoe UI"/>
              </a:rPr>
              <a:t> </a:t>
            </a:r>
            <a:r>
              <a:rPr sz="1400" spc="-375" dirty="0">
                <a:solidFill>
                  <a:srgbClr val="9D0000"/>
                </a:solidFill>
                <a:latin typeface="Segoe UI"/>
                <a:cs typeface="Segoe UI"/>
              </a:rPr>
              <a:t> </a:t>
            </a:r>
            <a:r>
              <a:rPr sz="1400" dirty="0">
                <a:solidFill>
                  <a:srgbClr val="9D0000"/>
                </a:solidFill>
                <a:latin typeface="Segoe UI"/>
                <a:cs typeface="Segoe UI"/>
              </a:rPr>
              <a:t>our first Estate</a:t>
            </a:r>
            <a:r>
              <a:rPr sz="1400" spc="-40" dirty="0">
                <a:solidFill>
                  <a:srgbClr val="9D0000"/>
                </a:solidFill>
                <a:latin typeface="Segoe UI"/>
                <a:cs typeface="Segoe UI"/>
              </a:rPr>
              <a:t> </a:t>
            </a:r>
            <a:r>
              <a:rPr sz="1400" spc="-5" dirty="0">
                <a:solidFill>
                  <a:srgbClr val="9D0000"/>
                </a:solidFill>
                <a:latin typeface="Segoe UI"/>
                <a:cs typeface="Segoe UI"/>
              </a:rPr>
              <a:t>Wine.</a:t>
            </a:r>
            <a:endParaRPr sz="1400" dirty="0">
              <a:latin typeface="Segoe UI"/>
              <a:cs typeface="Segoe UI"/>
            </a:endParaRPr>
          </a:p>
        </p:txBody>
      </p:sp>
      <p:sp>
        <p:nvSpPr>
          <p:cNvPr id="15" name="object 15"/>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2798" y="964438"/>
            <a:ext cx="1440180" cy="436880"/>
          </a:xfrm>
          <a:prstGeom prst="rect">
            <a:avLst/>
          </a:prstGeom>
        </p:spPr>
        <p:txBody>
          <a:bodyPr vert="horz" wrap="square" lIns="0" tIns="12700" rIns="0" bIns="0" rtlCol="0">
            <a:spAutoFit/>
          </a:bodyPr>
          <a:lstStyle/>
          <a:p>
            <a:pPr marL="12700">
              <a:lnSpc>
                <a:spcPct val="100000"/>
              </a:lnSpc>
              <a:spcBef>
                <a:spcPts val="100"/>
              </a:spcBef>
            </a:pPr>
            <a:r>
              <a:rPr sz="2700" u="sng" dirty="0">
                <a:uFill>
                  <a:solidFill>
                    <a:srgbClr val="9D0000"/>
                  </a:solidFill>
                </a:uFill>
              </a:rPr>
              <a:t>Our</a:t>
            </a:r>
            <a:r>
              <a:rPr sz="2700" u="sng" spc="-95" dirty="0">
                <a:uFill>
                  <a:solidFill>
                    <a:srgbClr val="9D0000"/>
                  </a:solidFill>
                </a:uFill>
              </a:rPr>
              <a:t> </a:t>
            </a:r>
            <a:r>
              <a:rPr sz="2700" u="sng" spc="15" dirty="0">
                <a:uFill>
                  <a:solidFill>
                    <a:srgbClr val="9D0000"/>
                  </a:solidFill>
                </a:uFill>
              </a:rPr>
              <a:t>Story</a:t>
            </a:r>
            <a:endParaRPr sz="2700"/>
          </a:p>
        </p:txBody>
      </p:sp>
      <p:sp>
        <p:nvSpPr>
          <p:cNvPr id="4" name="object 4"/>
          <p:cNvSpPr txBox="1">
            <a:spLocks noGrp="1"/>
          </p:cNvSpPr>
          <p:nvPr>
            <p:ph type="sldNum" sz="quarter" idx="7"/>
          </p:nvPr>
        </p:nvSpPr>
        <p:spPr>
          <a:prstGeom prst="rect">
            <a:avLst/>
          </a:prstGeom>
        </p:spPr>
        <p:txBody>
          <a:bodyPr vert="horz" wrap="square" lIns="0" tIns="20955" rIns="0" bIns="0" rtlCol="0">
            <a:spAutoFit/>
          </a:bodyPr>
          <a:lstStyle/>
          <a:p>
            <a:pPr marL="38100">
              <a:lnSpc>
                <a:spcPct val="100000"/>
              </a:lnSpc>
              <a:spcBef>
                <a:spcPts val="165"/>
              </a:spcBef>
            </a:pPr>
            <a:fld id="{81D60167-4931-47E6-BA6A-407CBD079E47}" type="slidenum">
              <a:rPr dirty="0"/>
              <a:t>9</a:t>
            </a:fld>
            <a:endParaRPr dirty="0"/>
          </a:p>
        </p:txBody>
      </p:sp>
      <p:sp>
        <p:nvSpPr>
          <p:cNvPr id="3" name="object 3"/>
          <p:cNvSpPr txBox="1"/>
          <p:nvPr/>
        </p:nvSpPr>
        <p:spPr>
          <a:xfrm>
            <a:off x="707542" y="1787398"/>
            <a:ext cx="7702550" cy="4118050"/>
          </a:xfrm>
          <a:prstGeom prst="rect">
            <a:avLst/>
          </a:prstGeom>
        </p:spPr>
        <p:txBody>
          <a:bodyPr vert="horz" wrap="square" lIns="0" tIns="69850" rIns="0" bIns="0" rtlCol="0">
            <a:spAutoFit/>
          </a:bodyPr>
          <a:lstStyle/>
          <a:p>
            <a:pPr marL="12700" marR="140970" indent="245110">
              <a:lnSpc>
                <a:spcPct val="81400"/>
              </a:lnSpc>
              <a:spcBef>
                <a:spcPts val="550"/>
              </a:spcBef>
            </a:pPr>
            <a:r>
              <a:rPr sz="2000" b="1" spc="-50" dirty="0">
                <a:solidFill>
                  <a:srgbClr val="8D6246"/>
                </a:solidFill>
                <a:latin typeface="Times New Roman"/>
                <a:cs typeface="Times New Roman"/>
              </a:rPr>
              <a:t>V'</a:t>
            </a:r>
            <a:r>
              <a:rPr sz="1400" spc="-50" dirty="0">
                <a:solidFill>
                  <a:srgbClr val="8D6246"/>
                </a:solidFill>
                <a:latin typeface="Times New Roman"/>
                <a:cs typeface="Times New Roman"/>
              </a:rPr>
              <a:t>Toria </a:t>
            </a:r>
            <a:r>
              <a:rPr sz="1400" spc="10" dirty="0">
                <a:solidFill>
                  <a:srgbClr val="8D6246"/>
                </a:solidFill>
                <a:latin typeface="Times New Roman"/>
                <a:cs typeface="Times New Roman"/>
              </a:rPr>
              <a:t>Rhonda </a:t>
            </a:r>
            <a:r>
              <a:rPr sz="1400" spc="-20" dirty="0">
                <a:solidFill>
                  <a:srgbClr val="8D6246"/>
                </a:solidFill>
                <a:latin typeface="Times New Roman"/>
                <a:cs typeface="Times New Roman"/>
              </a:rPr>
              <a:t>Vineyard </a:t>
            </a:r>
            <a:r>
              <a:rPr sz="1400" spc="-145" dirty="0">
                <a:solidFill>
                  <a:srgbClr val="8D6246"/>
                </a:solidFill>
                <a:latin typeface="Times New Roman"/>
                <a:cs typeface="Times New Roman"/>
              </a:rPr>
              <a:t>&amp;</a:t>
            </a:r>
            <a:r>
              <a:rPr sz="1400" spc="-140" dirty="0">
                <a:solidFill>
                  <a:srgbClr val="8D6246"/>
                </a:solidFill>
                <a:latin typeface="Times New Roman"/>
                <a:cs typeface="Times New Roman"/>
              </a:rPr>
              <a:t> </a:t>
            </a:r>
            <a:r>
              <a:rPr sz="1400" spc="5" dirty="0">
                <a:solidFill>
                  <a:srgbClr val="8D6246"/>
                </a:solidFill>
                <a:latin typeface="Times New Roman"/>
                <a:cs typeface="Times New Roman"/>
              </a:rPr>
              <a:t>Winery </a:t>
            </a:r>
            <a:r>
              <a:rPr sz="1400" dirty="0">
                <a:solidFill>
                  <a:srgbClr val="8D6246"/>
                </a:solidFill>
                <a:latin typeface="Times New Roman"/>
                <a:cs typeface="Times New Roman"/>
              </a:rPr>
              <a:t>Ltd</a:t>
            </a:r>
            <a:r>
              <a:rPr lang="en-US" sz="1400" dirty="0">
                <a:solidFill>
                  <a:srgbClr val="8D6246"/>
                </a:solidFill>
                <a:latin typeface="Times New Roman"/>
                <a:cs typeface="Times New Roman"/>
              </a:rPr>
              <a:t>,</a:t>
            </a:r>
            <a:r>
              <a:rPr sz="1400" dirty="0">
                <a:solidFill>
                  <a:srgbClr val="8D6246"/>
                </a:solidFill>
                <a:latin typeface="Times New Roman"/>
                <a:cs typeface="Times New Roman"/>
              </a:rPr>
              <a:t> </a:t>
            </a:r>
            <a:r>
              <a:rPr sz="1400" spc="-75" dirty="0">
                <a:solidFill>
                  <a:srgbClr val="8D6246"/>
                </a:solidFill>
                <a:latin typeface="Times New Roman"/>
                <a:cs typeface="Times New Roman"/>
              </a:rPr>
              <a:t>was</a:t>
            </a:r>
            <a:r>
              <a:rPr sz="1400" spc="-70" dirty="0">
                <a:solidFill>
                  <a:srgbClr val="8D6246"/>
                </a:solidFill>
                <a:latin typeface="Times New Roman"/>
                <a:cs typeface="Times New Roman"/>
              </a:rPr>
              <a:t> </a:t>
            </a:r>
            <a:r>
              <a:rPr sz="1400" spc="-15" dirty="0">
                <a:solidFill>
                  <a:srgbClr val="8D6246"/>
                </a:solidFill>
                <a:latin typeface="Times New Roman"/>
                <a:cs typeface="Times New Roman"/>
              </a:rPr>
              <a:t>established in </a:t>
            </a:r>
            <a:r>
              <a:rPr sz="1400" spc="-10" dirty="0">
                <a:solidFill>
                  <a:srgbClr val="8D6246"/>
                </a:solidFill>
                <a:latin typeface="Times New Roman"/>
                <a:cs typeface="Times New Roman"/>
              </a:rPr>
              <a:t>2012 </a:t>
            </a:r>
            <a:r>
              <a:rPr sz="1400" spc="-50" dirty="0">
                <a:solidFill>
                  <a:srgbClr val="8D6246"/>
                </a:solidFill>
                <a:latin typeface="Times New Roman"/>
                <a:cs typeface="Times New Roman"/>
              </a:rPr>
              <a:t>by </a:t>
            </a:r>
            <a:r>
              <a:rPr sz="1400" spc="-10" dirty="0">
                <a:solidFill>
                  <a:srgbClr val="8D6246"/>
                </a:solidFill>
                <a:latin typeface="Times New Roman"/>
                <a:cs typeface="Times New Roman"/>
              </a:rPr>
              <a:t>Nekisha </a:t>
            </a:r>
            <a:r>
              <a:rPr sz="1400" spc="10" dirty="0">
                <a:solidFill>
                  <a:srgbClr val="8D6246"/>
                </a:solidFill>
                <a:latin typeface="Times New Roman"/>
                <a:cs typeface="Times New Roman"/>
              </a:rPr>
              <a:t>Rhonda </a:t>
            </a:r>
            <a:r>
              <a:rPr sz="1400" spc="-10" dirty="0">
                <a:solidFill>
                  <a:srgbClr val="8D6246"/>
                </a:solidFill>
                <a:latin typeface="Times New Roman"/>
                <a:cs typeface="Times New Roman"/>
              </a:rPr>
              <a:t>Charles </a:t>
            </a:r>
            <a:r>
              <a:rPr sz="1400" spc="-50" dirty="0">
                <a:solidFill>
                  <a:srgbClr val="8D6246"/>
                </a:solidFill>
                <a:latin typeface="Times New Roman"/>
                <a:cs typeface="Times New Roman"/>
              </a:rPr>
              <a:t>with </a:t>
            </a:r>
            <a:r>
              <a:rPr sz="1400" dirty="0">
                <a:solidFill>
                  <a:srgbClr val="8D6246"/>
                </a:solidFill>
                <a:latin typeface="Times New Roman"/>
                <a:cs typeface="Times New Roman"/>
              </a:rPr>
              <a:t>the </a:t>
            </a:r>
            <a:r>
              <a:rPr sz="1400" spc="-335" dirty="0">
                <a:solidFill>
                  <a:srgbClr val="8D6246"/>
                </a:solidFill>
                <a:latin typeface="Times New Roman"/>
                <a:cs typeface="Times New Roman"/>
              </a:rPr>
              <a:t> </a:t>
            </a:r>
            <a:r>
              <a:rPr sz="1400" spc="-45" dirty="0">
                <a:solidFill>
                  <a:srgbClr val="8D6246"/>
                </a:solidFill>
                <a:latin typeface="Times New Roman"/>
                <a:cs typeface="Times New Roman"/>
              </a:rPr>
              <a:t>goal</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of</a:t>
            </a:r>
            <a:r>
              <a:rPr sz="1400" spc="-15" dirty="0">
                <a:solidFill>
                  <a:srgbClr val="8D6246"/>
                </a:solidFill>
                <a:latin typeface="Times New Roman"/>
                <a:cs typeface="Times New Roman"/>
              </a:rPr>
              <a:t> </a:t>
            </a:r>
            <a:r>
              <a:rPr sz="1400" spc="-35" dirty="0">
                <a:solidFill>
                  <a:srgbClr val="8D6246"/>
                </a:solidFill>
                <a:latin typeface="Times New Roman"/>
                <a:cs typeface="Times New Roman"/>
              </a:rPr>
              <a:t>crafting</a:t>
            </a:r>
            <a:r>
              <a:rPr sz="1400" spc="-15" dirty="0">
                <a:solidFill>
                  <a:srgbClr val="8D6246"/>
                </a:solidFill>
                <a:latin typeface="Times New Roman"/>
                <a:cs typeface="Times New Roman"/>
              </a:rPr>
              <a:t> </a:t>
            </a:r>
            <a:r>
              <a:rPr sz="1400" spc="-40" dirty="0">
                <a:solidFill>
                  <a:srgbClr val="8D6246"/>
                </a:solidFill>
                <a:latin typeface="Times New Roman"/>
                <a:cs typeface="Times New Roman"/>
              </a:rPr>
              <a:t>award-winning,</a:t>
            </a:r>
            <a:r>
              <a:rPr sz="1400" spc="-5" dirty="0">
                <a:solidFill>
                  <a:srgbClr val="8D6246"/>
                </a:solidFill>
                <a:latin typeface="Times New Roman"/>
                <a:cs typeface="Times New Roman"/>
              </a:rPr>
              <a:t> </a:t>
            </a:r>
            <a:r>
              <a:rPr sz="1400" spc="-35" dirty="0">
                <a:solidFill>
                  <a:srgbClr val="8D6246"/>
                </a:solidFill>
                <a:latin typeface="Times New Roman"/>
                <a:cs typeface="Times New Roman"/>
              </a:rPr>
              <a:t>innovative,</a:t>
            </a:r>
            <a:r>
              <a:rPr sz="1400" spc="-20" dirty="0">
                <a:solidFill>
                  <a:srgbClr val="8D6246"/>
                </a:solidFill>
                <a:latin typeface="Times New Roman"/>
                <a:cs typeface="Times New Roman"/>
              </a:rPr>
              <a:t> </a:t>
            </a:r>
            <a:r>
              <a:rPr sz="1400" spc="-45" dirty="0">
                <a:solidFill>
                  <a:srgbClr val="8D6246"/>
                </a:solidFill>
                <a:latin typeface="Times New Roman"/>
                <a:cs typeface="Times New Roman"/>
              </a:rPr>
              <a:t>high-quality</a:t>
            </a:r>
            <a:r>
              <a:rPr sz="1400" spc="20" dirty="0">
                <a:solidFill>
                  <a:srgbClr val="8D6246"/>
                </a:solidFill>
                <a:latin typeface="Times New Roman"/>
                <a:cs typeface="Times New Roman"/>
              </a:rPr>
              <a:t> </a:t>
            </a:r>
            <a:r>
              <a:rPr sz="1400" spc="-45" dirty="0">
                <a:solidFill>
                  <a:srgbClr val="8D6246"/>
                </a:solidFill>
                <a:latin typeface="Times New Roman"/>
                <a:cs typeface="Times New Roman"/>
              </a:rPr>
              <a:t>wines</a:t>
            </a:r>
            <a:r>
              <a:rPr sz="1400" spc="-5" dirty="0">
                <a:solidFill>
                  <a:srgbClr val="8D6246"/>
                </a:solidFill>
                <a:latin typeface="Times New Roman"/>
                <a:cs typeface="Times New Roman"/>
              </a:rPr>
              <a:t> </a:t>
            </a:r>
            <a:r>
              <a:rPr sz="1400" dirty="0">
                <a:solidFill>
                  <a:srgbClr val="8D6246"/>
                </a:solidFill>
                <a:latin typeface="Times New Roman"/>
                <a:cs typeface="Times New Roman"/>
              </a:rPr>
              <a:t>from</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exotic</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tropical</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fruits</a:t>
            </a:r>
            <a:r>
              <a:rPr sz="1400" spc="-10" dirty="0">
                <a:solidFill>
                  <a:srgbClr val="8D6246"/>
                </a:solidFill>
                <a:latin typeface="Times New Roman"/>
                <a:cs typeface="Times New Roman"/>
              </a:rPr>
              <a:t> </a:t>
            </a:r>
            <a:r>
              <a:rPr lang="en-US" sz="1400" spc="10" dirty="0">
                <a:solidFill>
                  <a:srgbClr val="8D6246"/>
                </a:solidFill>
                <a:latin typeface="Times New Roman"/>
                <a:cs typeface="Times New Roman"/>
              </a:rPr>
              <a:t>infused with</a:t>
            </a:r>
            <a:r>
              <a:rPr sz="1400" spc="10" dirty="0">
                <a:solidFill>
                  <a:srgbClr val="8D6246"/>
                </a:solidFill>
                <a:latin typeface="Times New Roman"/>
                <a:cs typeface="Times New Roman"/>
              </a:rPr>
              <a:t> </a:t>
            </a:r>
            <a:r>
              <a:rPr sz="1400" spc="-30" dirty="0">
                <a:solidFill>
                  <a:srgbClr val="8D6246"/>
                </a:solidFill>
                <a:latin typeface="Times New Roman"/>
                <a:cs typeface="Times New Roman"/>
              </a:rPr>
              <a:t>various</a:t>
            </a:r>
            <a:r>
              <a:rPr sz="1400" spc="-10" dirty="0">
                <a:solidFill>
                  <a:srgbClr val="8D6246"/>
                </a:solidFill>
                <a:latin typeface="Times New Roman"/>
                <a:cs typeface="Times New Roman"/>
              </a:rPr>
              <a:t> </a:t>
            </a:r>
            <a:r>
              <a:rPr sz="1400" spc="-20" dirty="0">
                <a:solidFill>
                  <a:srgbClr val="8D6246"/>
                </a:solidFill>
                <a:latin typeface="Times New Roman"/>
                <a:cs typeface="Times New Roman"/>
              </a:rPr>
              <a:t>grape </a:t>
            </a:r>
            <a:r>
              <a:rPr sz="1400" spc="-15" dirty="0">
                <a:solidFill>
                  <a:srgbClr val="8D6246"/>
                </a:solidFill>
                <a:latin typeface="Times New Roman"/>
                <a:cs typeface="Times New Roman"/>
              </a:rPr>
              <a:t> </a:t>
            </a:r>
            <a:r>
              <a:rPr sz="1400" spc="-35" dirty="0">
                <a:solidFill>
                  <a:srgbClr val="8D6246"/>
                </a:solidFill>
                <a:latin typeface="Times New Roman"/>
                <a:cs typeface="Times New Roman"/>
              </a:rPr>
              <a:t>varietals.</a:t>
            </a:r>
            <a:endParaRPr sz="1400" dirty="0">
              <a:latin typeface="Times New Roman"/>
              <a:cs typeface="Times New Roman"/>
            </a:endParaRPr>
          </a:p>
          <a:p>
            <a:pPr marL="12700" marR="40005">
              <a:lnSpc>
                <a:spcPct val="80100"/>
              </a:lnSpc>
              <a:spcBef>
                <a:spcPts val="800"/>
              </a:spcBef>
            </a:pPr>
            <a:r>
              <a:rPr lang="en-US" sz="1400" spc="-114" dirty="0">
                <a:solidFill>
                  <a:srgbClr val="8D6246"/>
                </a:solidFill>
                <a:latin typeface="Times New Roman"/>
                <a:cs typeface="Times New Roman"/>
              </a:rPr>
              <a:t>It began as follows, </a:t>
            </a:r>
            <a:r>
              <a:rPr sz="1400" spc="-114" dirty="0">
                <a:solidFill>
                  <a:srgbClr val="8D6246"/>
                </a:solidFill>
                <a:latin typeface="Times New Roman"/>
                <a:cs typeface="Times New Roman"/>
              </a:rPr>
              <a:t>"My</a:t>
            </a:r>
            <a:r>
              <a:rPr sz="1400" spc="-110" dirty="0">
                <a:solidFill>
                  <a:srgbClr val="8D6246"/>
                </a:solidFill>
                <a:latin typeface="Times New Roman"/>
                <a:cs typeface="Times New Roman"/>
              </a:rPr>
              <a:t> </a:t>
            </a:r>
            <a:r>
              <a:rPr sz="1400" spc="5" dirty="0">
                <a:solidFill>
                  <a:srgbClr val="8D6246"/>
                </a:solidFill>
                <a:latin typeface="Times New Roman"/>
                <a:cs typeface="Times New Roman"/>
              </a:rPr>
              <a:t>Mother, </a:t>
            </a:r>
            <a:r>
              <a:rPr sz="1400" spc="-20" dirty="0">
                <a:solidFill>
                  <a:srgbClr val="8D6246"/>
                </a:solidFill>
                <a:latin typeface="Times New Roman"/>
                <a:cs typeface="Times New Roman"/>
              </a:rPr>
              <a:t>Yvonne began </a:t>
            </a:r>
            <a:r>
              <a:rPr sz="1400" spc="-25" dirty="0">
                <a:solidFill>
                  <a:srgbClr val="8D6246"/>
                </a:solidFill>
                <a:latin typeface="Times New Roman"/>
                <a:cs typeface="Times New Roman"/>
              </a:rPr>
              <a:t>making </a:t>
            </a:r>
            <a:r>
              <a:rPr sz="1400" spc="-40" dirty="0">
                <a:solidFill>
                  <a:srgbClr val="8D6246"/>
                </a:solidFill>
                <a:latin typeface="Times New Roman"/>
                <a:cs typeface="Times New Roman"/>
              </a:rPr>
              <a:t>wine </a:t>
            </a:r>
            <a:r>
              <a:rPr sz="1400" spc="-15" dirty="0">
                <a:solidFill>
                  <a:srgbClr val="8D6246"/>
                </a:solidFill>
                <a:latin typeface="Times New Roman"/>
                <a:cs typeface="Times New Roman"/>
              </a:rPr>
              <a:t>in </a:t>
            </a:r>
            <a:r>
              <a:rPr sz="1400" spc="-10" dirty="0">
                <a:solidFill>
                  <a:srgbClr val="8D6246"/>
                </a:solidFill>
                <a:latin typeface="Times New Roman"/>
                <a:cs typeface="Times New Roman"/>
              </a:rPr>
              <a:t>1962 </a:t>
            </a:r>
            <a:r>
              <a:rPr sz="1400" spc="-50" dirty="0">
                <a:solidFill>
                  <a:srgbClr val="8D6246"/>
                </a:solidFill>
                <a:latin typeface="Times New Roman"/>
                <a:cs typeface="Times New Roman"/>
              </a:rPr>
              <a:t>with </a:t>
            </a:r>
            <a:r>
              <a:rPr sz="1400" spc="20" dirty="0">
                <a:solidFill>
                  <a:srgbClr val="8D6246"/>
                </a:solidFill>
                <a:latin typeface="Times New Roman"/>
                <a:cs typeface="Times New Roman"/>
              </a:rPr>
              <a:t>her </a:t>
            </a:r>
            <a:r>
              <a:rPr sz="1400" spc="-60" dirty="0">
                <a:solidFill>
                  <a:srgbClr val="8D6246"/>
                </a:solidFill>
                <a:latin typeface="Times New Roman"/>
                <a:cs typeface="Times New Roman"/>
              </a:rPr>
              <a:t>village </a:t>
            </a:r>
            <a:r>
              <a:rPr sz="1400" spc="-10" dirty="0">
                <a:solidFill>
                  <a:srgbClr val="8D6246"/>
                </a:solidFill>
                <a:latin typeface="Times New Roman"/>
                <a:cs typeface="Times New Roman"/>
              </a:rPr>
              <a:t>neighbours </a:t>
            </a:r>
            <a:r>
              <a:rPr sz="1400" spc="-35" dirty="0">
                <a:solidFill>
                  <a:srgbClr val="8D6246"/>
                </a:solidFill>
                <a:latin typeface="Times New Roman"/>
                <a:cs typeface="Times New Roman"/>
              </a:rPr>
              <a:t>as </a:t>
            </a:r>
            <a:r>
              <a:rPr sz="1400" spc="-25" dirty="0">
                <a:solidFill>
                  <a:srgbClr val="8D6246"/>
                </a:solidFill>
                <a:latin typeface="Times New Roman"/>
                <a:cs typeface="Times New Roman"/>
              </a:rPr>
              <a:t>a </a:t>
            </a:r>
            <a:r>
              <a:rPr sz="1400" spc="-5" dirty="0">
                <a:solidFill>
                  <a:srgbClr val="8D6246"/>
                </a:solidFill>
                <a:latin typeface="Times New Roman"/>
                <a:cs typeface="Times New Roman"/>
              </a:rPr>
              <a:t>hobby </a:t>
            </a:r>
            <a:r>
              <a:rPr sz="1400" spc="15" dirty="0">
                <a:solidFill>
                  <a:srgbClr val="8D6246"/>
                </a:solidFill>
                <a:latin typeface="Times New Roman"/>
                <a:cs typeface="Times New Roman"/>
              </a:rPr>
              <a:t>and </a:t>
            </a:r>
            <a:r>
              <a:rPr sz="1400" dirty="0">
                <a:solidFill>
                  <a:srgbClr val="8D6246"/>
                </a:solidFill>
                <a:latin typeface="Times New Roman"/>
                <a:cs typeface="Times New Roman"/>
              </a:rPr>
              <a:t>continued </a:t>
            </a:r>
            <a:r>
              <a:rPr sz="1400" spc="-20" dirty="0">
                <a:solidFill>
                  <a:srgbClr val="8D6246"/>
                </a:solidFill>
                <a:latin typeface="Times New Roman"/>
                <a:cs typeface="Times New Roman"/>
              </a:rPr>
              <a:t>doing </a:t>
            </a:r>
            <a:r>
              <a:rPr sz="1400" spc="-335" dirty="0">
                <a:solidFill>
                  <a:srgbClr val="8D6246"/>
                </a:solidFill>
                <a:latin typeface="Times New Roman"/>
                <a:cs typeface="Times New Roman"/>
              </a:rPr>
              <a:t> </a:t>
            </a:r>
            <a:r>
              <a:rPr sz="1400" spc="-15" dirty="0">
                <a:solidFill>
                  <a:srgbClr val="8D6246"/>
                </a:solidFill>
                <a:latin typeface="Times New Roman"/>
                <a:cs typeface="Times New Roman"/>
              </a:rPr>
              <a:t>so</a:t>
            </a:r>
            <a:r>
              <a:rPr sz="1400" dirty="0">
                <a:solidFill>
                  <a:srgbClr val="8D6246"/>
                </a:solidFill>
                <a:latin typeface="Times New Roman"/>
                <a:cs typeface="Times New Roman"/>
              </a:rPr>
              <a:t> </a:t>
            </a:r>
            <a:r>
              <a:rPr sz="1400" spc="-40" dirty="0">
                <a:solidFill>
                  <a:srgbClr val="8D6246"/>
                </a:solidFill>
                <a:latin typeface="Times New Roman"/>
                <a:cs typeface="Times New Roman"/>
              </a:rPr>
              <a:t>as</a:t>
            </a:r>
            <a:r>
              <a:rPr sz="1400" spc="5" dirty="0">
                <a:solidFill>
                  <a:srgbClr val="8D6246"/>
                </a:solidFill>
                <a:latin typeface="Times New Roman"/>
                <a:cs typeface="Times New Roman"/>
              </a:rPr>
              <a:t> </a:t>
            </a:r>
            <a:r>
              <a:rPr sz="1400" spc="-35" dirty="0">
                <a:solidFill>
                  <a:srgbClr val="8D6246"/>
                </a:solidFill>
                <a:latin typeface="Times New Roman"/>
                <a:cs typeface="Times New Roman"/>
              </a:rPr>
              <a:t>early</a:t>
            </a:r>
            <a:r>
              <a:rPr sz="1400" spc="-20" dirty="0">
                <a:solidFill>
                  <a:srgbClr val="8D6246"/>
                </a:solidFill>
                <a:latin typeface="Times New Roman"/>
                <a:cs typeface="Times New Roman"/>
              </a:rPr>
              <a:t> </a:t>
            </a:r>
            <a:r>
              <a:rPr sz="1400" spc="-40" dirty="0">
                <a:solidFill>
                  <a:srgbClr val="8D6246"/>
                </a:solidFill>
                <a:latin typeface="Times New Roman"/>
                <a:cs typeface="Times New Roman"/>
              </a:rPr>
              <a:t>as</a:t>
            </a:r>
            <a:r>
              <a:rPr sz="1400" spc="5" dirty="0">
                <a:solidFill>
                  <a:srgbClr val="8D6246"/>
                </a:solidFill>
                <a:latin typeface="Times New Roman"/>
                <a:cs typeface="Times New Roman"/>
              </a:rPr>
              <a:t> </a:t>
            </a:r>
            <a:r>
              <a:rPr sz="1400" spc="35" dirty="0">
                <a:solidFill>
                  <a:srgbClr val="8D6246"/>
                </a:solidFill>
                <a:latin typeface="Times New Roman"/>
                <a:cs typeface="Times New Roman"/>
              </a:rPr>
              <a:t>I</a:t>
            </a:r>
            <a:r>
              <a:rPr sz="1400" dirty="0">
                <a:solidFill>
                  <a:srgbClr val="8D6246"/>
                </a:solidFill>
                <a:latin typeface="Times New Roman"/>
                <a:cs typeface="Times New Roman"/>
              </a:rPr>
              <a:t> </a:t>
            </a:r>
            <a:r>
              <a:rPr sz="1400" spc="-10" dirty="0">
                <a:solidFill>
                  <a:srgbClr val="8D6246"/>
                </a:solidFill>
                <a:latin typeface="Times New Roman"/>
                <a:cs typeface="Times New Roman"/>
              </a:rPr>
              <a:t>can</a:t>
            </a:r>
            <a:r>
              <a:rPr sz="1400" spc="-15" dirty="0">
                <a:solidFill>
                  <a:srgbClr val="8D6246"/>
                </a:solidFill>
                <a:latin typeface="Times New Roman"/>
                <a:cs typeface="Times New Roman"/>
              </a:rPr>
              <a:t> </a:t>
            </a:r>
            <a:r>
              <a:rPr sz="1400" spc="15" dirty="0">
                <a:solidFill>
                  <a:srgbClr val="8D6246"/>
                </a:solidFill>
                <a:latin typeface="Times New Roman"/>
                <a:cs typeface="Times New Roman"/>
              </a:rPr>
              <a:t>remember.</a:t>
            </a:r>
            <a:r>
              <a:rPr sz="1400" spc="320" dirty="0">
                <a:solidFill>
                  <a:srgbClr val="8D6246"/>
                </a:solidFill>
                <a:latin typeface="Times New Roman"/>
                <a:cs typeface="Times New Roman"/>
              </a:rPr>
              <a:t> </a:t>
            </a:r>
            <a:r>
              <a:rPr sz="1400" spc="-35" dirty="0">
                <a:solidFill>
                  <a:srgbClr val="8D6246"/>
                </a:solidFill>
                <a:latin typeface="Times New Roman"/>
                <a:cs typeface="Times New Roman"/>
              </a:rPr>
              <a:t>At</a:t>
            </a:r>
            <a:r>
              <a:rPr sz="1400" dirty="0">
                <a:solidFill>
                  <a:srgbClr val="8D6246"/>
                </a:solidFill>
                <a:latin typeface="Times New Roman"/>
                <a:cs typeface="Times New Roman"/>
              </a:rPr>
              <a:t> the</a:t>
            </a:r>
            <a:r>
              <a:rPr sz="1400" spc="5" dirty="0">
                <a:solidFill>
                  <a:srgbClr val="8D6246"/>
                </a:solidFill>
                <a:latin typeface="Times New Roman"/>
                <a:cs typeface="Times New Roman"/>
              </a:rPr>
              <a:t> </a:t>
            </a:r>
            <a:r>
              <a:rPr sz="1400" spc="-45" dirty="0">
                <a:solidFill>
                  <a:srgbClr val="8D6246"/>
                </a:solidFill>
                <a:latin typeface="Times New Roman"/>
                <a:cs typeface="Times New Roman"/>
              </a:rPr>
              <a:t>age</a:t>
            </a:r>
            <a:r>
              <a:rPr sz="1400" spc="-10" dirty="0">
                <a:solidFill>
                  <a:srgbClr val="8D6246"/>
                </a:solidFill>
                <a:latin typeface="Times New Roman"/>
                <a:cs typeface="Times New Roman"/>
              </a:rPr>
              <a:t> </a:t>
            </a:r>
            <a:r>
              <a:rPr sz="1400" spc="-25" dirty="0">
                <a:solidFill>
                  <a:srgbClr val="8D6246"/>
                </a:solidFill>
                <a:latin typeface="Times New Roman"/>
                <a:cs typeface="Times New Roman"/>
              </a:rPr>
              <a:t>of</a:t>
            </a:r>
            <a:r>
              <a:rPr sz="1400" spc="-15" dirty="0">
                <a:solidFill>
                  <a:srgbClr val="8D6246"/>
                </a:solidFill>
                <a:latin typeface="Times New Roman"/>
                <a:cs typeface="Times New Roman"/>
              </a:rPr>
              <a:t> 13,</a:t>
            </a:r>
            <a:r>
              <a:rPr sz="1400" spc="-10" dirty="0">
                <a:solidFill>
                  <a:srgbClr val="8D6246"/>
                </a:solidFill>
                <a:latin typeface="Times New Roman"/>
                <a:cs typeface="Times New Roman"/>
              </a:rPr>
              <a:t> </a:t>
            </a:r>
            <a:r>
              <a:rPr sz="1400" spc="-40" dirty="0">
                <a:solidFill>
                  <a:srgbClr val="8D6246"/>
                </a:solidFill>
                <a:latin typeface="Times New Roman"/>
                <a:cs typeface="Times New Roman"/>
              </a:rPr>
              <a:t>my</a:t>
            </a:r>
            <a:r>
              <a:rPr sz="1400" spc="-15" dirty="0">
                <a:solidFill>
                  <a:srgbClr val="8D6246"/>
                </a:solidFill>
                <a:latin typeface="Times New Roman"/>
                <a:cs typeface="Times New Roman"/>
              </a:rPr>
              <a:t> </a:t>
            </a:r>
            <a:r>
              <a:rPr sz="1400" spc="10" dirty="0">
                <a:solidFill>
                  <a:srgbClr val="8D6246"/>
                </a:solidFill>
                <a:latin typeface="Times New Roman"/>
                <a:cs typeface="Times New Roman"/>
              </a:rPr>
              <a:t>mother</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had</a:t>
            </a:r>
            <a:r>
              <a:rPr sz="1400" spc="40" dirty="0">
                <a:solidFill>
                  <a:srgbClr val="8D6246"/>
                </a:solidFill>
                <a:latin typeface="Times New Roman"/>
                <a:cs typeface="Times New Roman"/>
              </a:rPr>
              <a:t> </a:t>
            </a:r>
            <a:r>
              <a:rPr sz="1400" spc="-25" dirty="0">
                <a:solidFill>
                  <a:srgbClr val="8D6246"/>
                </a:solidFill>
                <a:latin typeface="Times New Roman"/>
                <a:cs typeface="Times New Roman"/>
              </a:rPr>
              <a:t>a</a:t>
            </a:r>
            <a:r>
              <a:rPr sz="1400" dirty="0">
                <a:solidFill>
                  <a:srgbClr val="8D6246"/>
                </a:solidFill>
                <a:latin typeface="Times New Roman"/>
                <a:cs typeface="Times New Roman"/>
              </a:rPr>
              <a:t> </a:t>
            </a:r>
            <a:r>
              <a:rPr sz="1400" spc="-35" dirty="0">
                <a:solidFill>
                  <a:srgbClr val="8D6246"/>
                </a:solidFill>
                <a:latin typeface="Times New Roman"/>
                <a:cs typeface="Times New Roman"/>
              </a:rPr>
              <a:t>jar</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of</a:t>
            </a:r>
            <a:r>
              <a:rPr sz="1400" dirty="0">
                <a:solidFill>
                  <a:srgbClr val="8D6246"/>
                </a:solidFill>
                <a:latin typeface="Times New Roman"/>
                <a:cs typeface="Times New Roman"/>
              </a:rPr>
              <a:t> </a:t>
            </a:r>
            <a:r>
              <a:rPr sz="1400" spc="-15" dirty="0">
                <a:solidFill>
                  <a:srgbClr val="8D6246"/>
                </a:solidFill>
                <a:latin typeface="Times New Roman"/>
                <a:cs typeface="Times New Roman"/>
              </a:rPr>
              <a:t>rice</a:t>
            </a:r>
            <a:r>
              <a:rPr sz="1400" spc="-10" dirty="0">
                <a:solidFill>
                  <a:srgbClr val="8D6246"/>
                </a:solidFill>
                <a:latin typeface="Times New Roman"/>
                <a:cs typeface="Times New Roman"/>
              </a:rPr>
              <a:t> </a:t>
            </a:r>
            <a:r>
              <a:rPr sz="1400" spc="-40" dirty="0">
                <a:solidFill>
                  <a:srgbClr val="8D6246"/>
                </a:solidFill>
                <a:latin typeface="Times New Roman"/>
                <a:cs typeface="Times New Roman"/>
              </a:rPr>
              <a:t>wine</a:t>
            </a:r>
            <a:r>
              <a:rPr sz="1400" spc="-10" dirty="0">
                <a:solidFill>
                  <a:srgbClr val="8D6246"/>
                </a:solidFill>
                <a:latin typeface="Times New Roman"/>
                <a:cs typeface="Times New Roman"/>
              </a:rPr>
              <a:t> </a:t>
            </a:r>
            <a:r>
              <a:rPr sz="1400" dirty="0">
                <a:solidFill>
                  <a:srgbClr val="8D6246"/>
                </a:solidFill>
                <a:latin typeface="Times New Roman"/>
                <a:cs typeface="Times New Roman"/>
              </a:rPr>
              <a:t>stored</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in</a:t>
            </a:r>
            <a:r>
              <a:rPr sz="1400" spc="-10" dirty="0">
                <a:solidFill>
                  <a:srgbClr val="8D6246"/>
                </a:solidFill>
                <a:latin typeface="Times New Roman"/>
                <a:cs typeface="Times New Roman"/>
              </a:rPr>
              <a:t> </a:t>
            </a:r>
            <a:r>
              <a:rPr sz="1400" spc="20" dirty="0">
                <a:solidFill>
                  <a:srgbClr val="8D6246"/>
                </a:solidFill>
                <a:latin typeface="Times New Roman"/>
                <a:cs typeface="Times New Roman"/>
              </a:rPr>
              <a:t>her</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cabinet</a:t>
            </a:r>
            <a:r>
              <a:rPr sz="1400" spc="-20" dirty="0">
                <a:solidFill>
                  <a:srgbClr val="8D6246"/>
                </a:solidFill>
                <a:latin typeface="Times New Roman"/>
                <a:cs typeface="Times New Roman"/>
              </a:rPr>
              <a:t> </a:t>
            </a:r>
            <a:r>
              <a:rPr sz="1400" spc="10" dirty="0">
                <a:solidFill>
                  <a:srgbClr val="8D6246"/>
                </a:solidFill>
                <a:latin typeface="Times New Roman"/>
                <a:cs typeface="Times New Roman"/>
              </a:rPr>
              <a:t>and </a:t>
            </a:r>
            <a:r>
              <a:rPr sz="1400" spc="-10" dirty="0">
                <a:solidFill>
                  <a:srgbClr val="8D6246"/>
                </a:solidFill>
                <a:latin typeface="Times New Roman"/>
                <a:cs typeface="Times New Roman"/>
              </a:rPr>
              <a:t>offered</a:t>
            </a:r>
            <a:r>
              <a:rPr sz="1400" spc="-45" dirty="0">
                <a:solidFill>
                  <a:srgbClr val="8D6246"/>
                </a:solidFill>
                <a:latin typeface="Times New Roman"/>
                <a:cs typeface="Times New Roman"/>
              </a:rPr>
              <a:t> </a:t>
            </a:r>
            <a:r>
              <a:rPr sz="1400" spc="20" dirty="0">
                <a:solidFill>
                  <a:srgbClr val="8D6246"/>
                </a:solidFill>
                <a:latin typeface="Times New Roman"/>
                <a:cs typeface="Times New Roman"/>
              </a:rPr>
              <a:t>me</a:t>
            </a:r>
            <a:r>
              <a:rPr sz="1400" spc="-10" dirty="0">
                <a:solidFill>
                  <a:srgbClr val="8D6246"/>
                </a:solidFill>
                <a:latin typeface="Times New Roman"/>
                <a:cs typeface="Times New Roman"/>
              </a:rPr>
              <a:t> </a:t>
            </a:r>
            <a:r>
              <a:rPr sz="1400" spc="-25" dirty="0">
                <a:solidFill>
                  <a:srgbClr val="8D6246"/>
                </a:solidFill>
                <a:latin typeface="Times New Roman"/>
                <a:cs typeface="Times New Roman"/>
              </a:rPr>
              <a:t>a</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taste,</a:t>
            </a:r>
            <a:r>
              <a:rPr sz="1400" spc="5" dirty="0">
                <a:solidFill>
                  <a:srgbClr val="8D6246"/>
                </a:solidFill>
                <a:latin typeface="Times New Roman"/>
                <a:cs typeface="Times New Roman"/>
              </a:rPr>
              <a:t> </a:t>
            </a:r>
            <a:r>
              <a:rPr sz="1400" spc="35" dirty="0">
                <a:solidFill>
                  <a:srgbClr val="8D6246"/>
                </a:solidFill>
                <a:latin typeface="Times New Roman"/>
                <a:cs typeface="Times New Roman"/>
              </a:rPr>
              <a:t>I</a:t>
            </a:r>
            <a:r>
              <a:rPr sz="1400" spc="-5" dirty="0">
                <a:solidFill>
                  <a:srgbClr val="8D6246"/>
                </a:solidFill>
                <a:latin typeface="Times New Roman"/>
                <a:cs typeface="Times New Roman"/>
              </a:rPr>
              <a:t> </a:t>
            </a:r>
            <a:r>
              <a:rPr sz="1400" dirty="0">
                <a:solidFill>
                  <a:srgbClr val="8D6246"/>
                </a:solidFill>
                <a:latin typeface="Times New Roman"/>
                <a:cs typeface="Times New Roman"/>
              </a:rPr>
              <a:t>took</a:t>
            </a:r>
            <a:r>
              <a:rPr sz="1400" spc="-15" dirty="0">
                <a:solidFill>
                  <a:srgbClr val="8D6246"/>
                </a:solidFill>
                <a:latin typeface="Times New Roman"/>
                <a:cs typeface="Times New Roman"/>
              </a:rPr>
              <a:t> </a:t>
            </a:r>
            <a:r>
              <a:rPr sz="1400" spc="-25" dirty="0">
                <a:solidFill>
                  <a:srgbClr val="8D6246"/>
                </a:solidFill>
                <a:latin typeface="Times New Roman"/>
                <a:cs typeface="Times New Roman"/>
              </a:rPr>
              <a:t>a</a:t>
            </a:r>
            <a:r>
              <a:rPr sz="1400" spc="15" dirty="0">
                <a:solidFill>
                  <a:srgbClr val="8D6246"/>
                </a:solidFill>
                <a:latin typeface="Times New Roman"/>
                <a:cs typeface="Times New Roman"/>
              </a:rPr>
              <a:t> </a:t>
            </a:r>
            <a:r>
              <a:rPr sz="1400" spc="-45" dirty="0">
                <a:solidFill>
                  <a:srgbClr val="8D6246"/>
                </a:solidFill>
                <a:latin typeface="Times New Roman"/>
                <a:cs typeface="Times New Roman"/>
              </a:rPr>
              <a:t>liking</a:t>
            </a:r>
            <a:r>
              <a:rPr sz="1400" dirty="0">
                <a:solidFill>
                  <a:srgbClr val="8D6246"/>
                </a:solidFill>
                <a:latin typeface="Times New Roman"/>
                <a:cs typeface="Times New Roman"/>
              </a:rPr>
              <a:t> </a:t>
            </a:r>
            <a:r>
              <a:rPr sz="1400" spc="-5" dirty="0">
                <a:solidFill>
                  <a:srgbClr val="8D6246"/>
                </a:solidFill>
                <a:latin typeface="Times New Roman"/>
                <a:cs typeface="Times New Roman"/>
              </a:rPr>
              <a:t>to</a:t>
            </a:r>
            <a:r>
              <a:rPr sz="1400" dirty="0">
                <a:solidFill>
                  <a:srgbClr val="8D6246"/>
                </a:solidFill>
                <a:latin typeface="Times New Roman"/>
                <a:cs typeface="Times New Roman"/>
              </a:rPr>
              <a:t> </a:t>
            </a:r>
            <a:r>
              <a:rPr sz="1400" spc="-45" dirty="0">
                <a:solidFill>
                  <a:srgbClr val="8D6246"/>
                </a:solidFill>
                <a:latin typeface="Times New Roman"/>
                <a:cs typeface="Times New Roman"/>
              </a:rPr>
              <a:t>it</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immediately</a:t>
            </a:r>
            <a:r>
              <a:rPr sz="1400" spc="-15" dirty="0">
                <a:solidFill>
                  <a:srgbClr val="8D6246"/>
                </a:solidFill>
                <a:latin typeface="Times New Roman"/>
                <a:cs typeface="Times New Roman"/>
              </a:rPr>
              <a:t> </a:t>
            </a:r>
            <a:r>
              <a:rPr sz="1400" spc="10" dirty="0">
                <a:solidFill>
                  <a:srgbClr val="8D6246"/>
                </a:solidFill>
                <a:latin typeface="Times New Roman"/>
                <a:cs typeface="Times New Roman"/>
              </a:rPr>
              <a:t>and</a:t>
            </a:r>
            <a:r>
              <a:rPr sz="1400" dirty="0">
                <a:solidFill>
                  <a:srgbClr val="8D6246"/>
                </a:solidFill>
                <a:latin typeface="Times New Roman"/>
                <a:cs typeface="Times New Roman"/>
              </a:rPr>
              <a:t> </a:t>
            </a:r>
            <a:r>
              <a:rPr sz="1400" spc="5" dirty="0">
                <a:solidFill>
                  <a:srgbClr val="8D6246"/>
                </a:solidFill>
                <a:latin typeface="Times New Roman"/>
                <a:cs typeface="Times New Roman"/>
              </a:rPr>
              <a:t>decided </a:t>
            </a:r>
            <a:r>
              <a:rPr sz="1400" spc="-5" dirty="0">
                <a:solidFill>
                  <a:srgbClr val="8D6246"/>
                </a:solidFill>
                <a:latin typeface="Times New Roman"/>
                <a:cs typeface="Times New Roman"/>
              </a:rPr>
              <a:t>to</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have</a:t>
            </a:r>
            <a:r>
              <a:rPr sz="1400" spc="-10" dirty="0">
                <a:solidFill>
                  <a:srgbClr val="8D6246"/>
                </a:solidFill>
                <a:latin typeface="Times New Roman"/>
                <a:cs typeface="Times New Roman"/>
              </a:rPr>
              <a:t> </a:t>
            </a:r>
            <a:r>
              <a:rPr sz="1400" spc="-25" dirty="0">
                <a:solidFill>
                  <a:srgbClr val="8D6246"/>
                </a:solidFill>
                <a:latin typeface="Times New Roman"/>
                <a:cs typeface="Times New Roman"/>
              </a:rPr>
              <a:t>a</a:t>
            </a:r>
            <a:r>
              <a:rPr sz="1400" spc="5" dirty="0">
                <a:solidFill>
                  <a:srgbClr val="8D6246"/>
                </a:solidFill>
                <a:latin typeface="Times New Roman"/>
                <a:cs typeface="Times New Roman"/>
              </a:rPr>
              <a:t> </a:t>
            </a:r>
            <a:r>
              <a:rPr sz="1400" spc="-40" dirty="0">
                <a:solidFill>
                  <a:srgbClr val="8D6246"/>
                </a:solidFill>
                <a:latin typeface="Times New Roman"/>
                <a:cs typeface="Times New Roman"/>
              </a:rPr>
              <a:t>little</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more</a:t>
            </a:r>
            <a:r>
              <a:rPr sz="1400" spc="-25" dirty="0">
                <a:solidFill>
                  <a:srgbClr val="8D6246"/>
                </a:solidFill>
                <a:latin typeface="Times New Roman"/>
                <a:cs typeface="Times New Roman"/>
              </a:rPr>
              <a:t> </a:t>
            </a:r>
            <a:r>
              <a:rPr sz="1400" spc="-20" dirty="0">
                <a:solidFill>
                  <a:srgbClr val="8D6246"/>
                </a:solidFill>
                <a:latin typeface="Times New Roman"/>
                <a:cs typeface="Times New Roman"/>
              </a:rPr>
              <a:t>later</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that</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night</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when everyone</a:t>
            </a:r>
            <a:r>
              <a:rPr sz="1400" spc="-40" dirty="0">
                <a:solidFill>
                  <a:srgbClr val="8D6246"/>
                </a:solidFill>
                <a:latin typeface="Times New Roman"/>
                <a:cs typeface="Times New Roman"/>
              </a:rPr>
              <a:t> </a:t>
            </a:r>
            <a:r>
              <a:rPr sz="1400" spc="-75" dirty="0">
                <a:solidFill>
                  <a:srgbClr val="8D6246"/>
                </a:solidFill>
                <a:latin typeface="Times New Roman"/>
                <a:cs typeface="Times New Roman"/>
              </a:rPr>
              <a:t>was</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asleep.”</a:t>
            </a:r>
            <a:r>
              <a:rPr sz="1400" spc="10" dirty="0">
                <a:solidFill>
                  <a:srgbClr val="8D6246"/>
                </a:solidFill>
                <a:latin typeface="Times New Roman"/>
                <a:cs typeface="Times New Roman"/>
              </a:rPr>
              <a:t> </a:t>
            </a:r>
            <a:r>
              <a:rPr sz="1400" spc="-55" dirty="0">
                <a:solidFill>
                  <a:srgbClr val="8D6246"/>
                </a:solidFill>
                <a:latin typeface="Times New Roman"/>
                <a:cs typeface="Times New Roman"/>
              </a:rPr>
              <a:t>By</a:t>
            </a:r>
            <a:r>
              <a:rPr sz="1400" spc="-10" dirty="0">
                <a:solidFill>
                  <a:srgbClr val="8D6246"/>
                </a:solidFill>
                <a:latin typeface="Times New Roman"/>
                <a:cs typeface="Times New Roman"/>
              </a:rPr>
              <a:t> Nekisha</a:t>
            </a:r>
            <a:r>
              <a:rPr sz="1400" spc="15" dirty="0">
                <a:solidFill>
                  <a:srgbClr val="8D6246"/>
                </a:solidFill>
                <a:latin typeface="Times New Roman"/>
                <a:cs typeface="Times New Roman"/>
              </a:rPr>
              <a:t> </a:t>
            </a:r>
            <a:r>
              <a:rPr sz="1400" spc="-10" dirty="0">
                <a:solidFill>
                  <a:srgbClr val="8D6246"/>
                </a:solidFill>
                <a:latin typeface="Times New Roman"/>
                <a:cs typeface="Times New Roman"/>
              </a:rPr>
              <a:t>Charles</a:t>
            </a:r>
            <a:endParaRPr sz="1400" dirty="0">
              <a:latin typeface="Times New Roman"/>
              <a:cs typeface="Times New Roman"/>
            </a:endParaRPr>
          </a:p>
          <a:p>
            <a:pPr marL="12700" marR="141605" algn="just">
              <a:lnSpc>
                <a:spcPct val="80000"/>
              </a:lnSpc>
              <a:spcBef>
                <a:spcPts val="795"/>
              </a:spcBef>
            </a:pPr>
            <a:r>
              <a:rPr sz="1400" spc="-30" dirty="0">
                <a:solidFill>
                  <a:srgbClr val="8D6246"/>
                </a:solidFill>
                <a:latin typeface="Times New Roman"/>
                <a:cs typeface="Times New Roman"/>
              </a:rPr>
              <a:t>Fast </a:t>
            </a:r>
            <a:r>
              <a:rPr sz="1400" spc="-20" dirty="0">
                <a:solidFill>
                  <a:srgbClr val="8D6246"/>
                </a:solidFill>
                <a:latin typeface="Times New Roman"/>
                <a:cs typeface="Times New Roman"/>
              </a:rPr>
              <a:t>forward, </a:t>
            </a:r>
            <a:r>
              <a:rPr sz="1400" spc="-15" dirty="0">
                <a:solidFill>
                  <a:srgbClr val="8D6246"/>
                </a:solidFill>
                <a:latin typeface="Times New Roman"/>
                <a:cs typeface="Times New Roman"/>
              </a:rPr>
              <a:t>in</a:t>
            </a:r>
            <a:r>
              <a:rPr lang="en-US" sz="1400" spc="-15" dirty="0">
                <a:solidFill>
                  <a:srgbClr val="8D6246"/>
                </a:solidFill>
                <a:latin typeface="Times New Roman"/>
                <a:cs typeface="Times New Roman"/>
              </a:rPr>
              <a:t> 1</a:t>
            </a:r>
            <a:r>
              <a:rPr sz="1400" spc="-15" dirty="0">
                <a:solidFill>
                  <a:srgbClr val="8D6246"/>
                </a:solidFill>
                <a:latin typeface="Times New Roman"/>
                <a:cs typeface="Times New Roman"/>
              </a:rPr>
              <a:t>999, </a:t>
            </a:r>
            <a:r>
              <a:rPr sz="1400" spc="20" dirty="0">
                <a:solidFill>
                  <a:srgbClr val="8D6246"/>
                </a:solidFill>
                <a:latin typeface="Times New Roman"/>
                <a:cs typeface="Times New Roman"/>
              </a:rPr>
              <a:t>her </a:t>
            </a:r>
            <a:r>
              <a:rPr sz="1400" spc="-5" dirty="0">
                <a:solidFill>
                  <a:srgbClr val="8D6246"/>
                </a:solidFill>
                <a:latin typeface="Times New Roman"/>
                <a:cs typeface="Times New Roman"/>
              </a:rPr>
              <a:t>senior </a:t>
            </a:r>
            <a:r>
              <a:rPr sz="1400" spc="-30" dirty="0">
                <a:solidFill>
                  <a:srgbClr val="8D6246"/>
                </a:solidFill>
                <a:latin typeface="Times New Roman"/>
                <a:cs typeface="Times New Roman"/>
              </a:rPr>
              <a:t>year </a:t>
            </a:r>
            <a:r>
              <a:rPr sz="1400" spc="-15" dirty="0">
                <a:solidFill>
                  <a:srgbClr val="8D6246"/>
                </a:solidFill>
                <a:latin typeface="Times New Roman"/>
                <a:cs typeface="Times New Roman"/>
              </a:rPr>
              <a:t>in </a:t>
            </a:r>
            <a:r>
              <a:rPr sz="1400" spc="-35" dirty="0">
                <a:solidFill>
                  <a:srgbClr val="8D6246"/>
                </a:solidFill>
                <a:latin typeface="Times New Roman"/>
                <a:cs typeface="Times New Roman"/>
              </a:rPr>
              <a:t>university, </a:t>
            </a:r>
            <a:r>
              <a:rPr sz="1400" spc="-5" dirty="0">
                <a:solidFill>
                  <a:srgbClr val="8D6246"/>
                </a:solidFill>
                <a:latin typeface="Times New Roman"/>
                <a:cs typeface="Times New Roman"/>
              </a:rPr>
              <a:t>she </a:t>
            </a:r>
            <a:r>
              <a:rPr sz="1400" spc="15" dirty="0">
                <a:solidFill>
                  <a:srgbClr val="8D6246"/>
                </a:solidFill>
                <a:latin typeface="Times New Roman"/>
                <a:cs typeface="Times New Roman"/>
              </a:rPr>
              <a:t>had </a:t>
            </a:r>
            <a:r>
              <a:rPr sz="1400" dirty="0">
                <a:solidFill>
                  <a:srgbClr val="8D6246"/>
                </a:solidFill>
                <a:latin typeface="Times New Roman"/>
                <a:cs typeface="Times New Roman"/>
              </a:rPr>
              <a:t>the </a:t>
            </a:r>
            <a:r>
              <a:rPr sz="1400" spc="-5" dirty="0">
                <a:solidFill>
                  <a:srgbClr val="8D6246"/>
                </a:solidFill>
                <a:latin typeface="Times New Roman"/>
                <a:cs typeface="Times New Roman"/>
              </a:rPr>
              <a:t>opportunity </a:t>
            </a:r>
            <a:r>
              <a:rPr sz="1400" spc="-25" dirty="0">
                <a:solidFill>
                  <a:srgbClr val="8D6246"/>
                </a:solidFill>
                <a:latin typeface="Times New Roman"/>
                <a:cs typeface="Times New Roman"/>
              </a:rPr>
              <a:t>of participating </a:t>
            </a:r>
            <a:r>
              <a:rPr sz="1400" spc="-15" dirty="0">
                <a:solidFill>
                  <a:srgbClr val="8D6246"/>
                </a:solidFill>
                <a:latin typeface="Times New Roman"/>
                <a:cs typeface="Times New Roman"/>
              </a:rPr>
              <a:t>in </a:t>
            </a:r>
            <a:r>
              <a:rPr sz="1400" dirty="0">
                <a:solidFill>
                  <a:srgbClr val="8D6246"/>
                </a:solidFill>
                <a:latin typeface="Times New Roman"/>
                <a:cs typeface="Times New Roman"/>
              </a:rPr>
              <a:t>the </a:t>
            </a:r>
            <a:r>
              <a:rPr sz="1400" spc="-25" dirty="0">
                <a:solidFill>
                  <a:srgbClr val="8D6246"/>
                </a:solidFill>
                <a:latin typeface="Times New Roman"/>
                <a:cs typeface="Times New Roman"/>
              </a:rPr>
              <a:t>Exchange </a:t>
            </a:r>
            <a:r>
              <a:rPr sz="1400" spc="-20" dirty="0">
                <a:solidFill>
                  <a:srgbClr val="8D6246"/>
                </a:solidFill>
                <a:latin typeface="Times New Roman"/>
                <a:cs typeface="Times New Roman"/>
              </a:rPr>
              <a:t> </a:t>
            </a:r>
            <a:r>
              <a:rPr sz="1400" spc="-5" dirty="0">
                <a:solidFill>
                  <a:srgbClr val="8D6246"/>
                </a:solidFill>
                <a:latin typeface="Times New Roman"/>
                <a:cs typeface="Times New Roman"/>
              </a:rPr>
              <a:t>Program </a:t>
            </a:r>
            <a:r>
              <a:rPr sz="1400" spc="-15" dirty="0">
                <a:solidFill>
                  <a:srgbClr val="8D6246"/>
                </a:solidFill>
                <a:latin typeface="Times New Roman"/>
                <a:cs typeface="Times New Roman"/>
              </a:rPr>
              <a:t>in </a:t>
            </a:r>
            <a:r>
              <a:rPr sz="1400" spc="20" dirty="0">
                <a:solidFill>
                  <a:srgbClr val="8D6246"/>
                </a:solidFill>
                <a:latin typeface="Times New Roman"/>
                <a:cs typeface="Times New Roman"/>
              </a:rPr>
              <a:t>London </a:t>
            </a:r>
            <a:r>
              <a:rPr sz="1400" spc="10" dirty="0">
                <a:solidFill>
                  <a:srgbClr val="8D6246"/>
                </a:solidFill>
                <a:latin typeface="Times New Roman"/>
                <a:cs typeface="Times New Roman"/>
              </a:rPr>
              <a:t>and </a:t>
            </a:r>
            <a:r>
              <a:rPr sz="1400" spc="-75" dirty="0">
                <a:solidFill>
                  <a:srgbClr val="8D6246"/>
                </a:solidFill>
                <a:latin typeface="Times New Roman"/>
                <a:cs typeface="Times New Roman"/>
              </a:rPr>
              <a:t>was </a:t>
            </a:r>
            <a:r>
              <a:rPr sz="1400" spc="-15" dirty="0">
                <a:solidFill>
                  <a:srgbClr val="8D6246"/>
                </a:solidFill>
                <a:latin typeface="Times New Roman"/>
                <a:cs typeface="Times New Roman"/>
              </a:rPr>
              <a:t>able </a:t>
            </a:r>
            <a:r>
              <a:rPr sz="1400" spc="-5" dirty="0">
                <a:solidFill>
                  <a:srgbClr val="8D6246"/>
                </a:solidFill>
                <a:latin typeface="Times New Roman"/>
                <a:cs typeface="Times New Roman"/>
              </a:rPr>
              <a:t>to experience </a:t>
            </a:r>
            <a:r>
              <a:rPr sz="1400" spc="-20" dirty="0">
                <a:solidFill>
                  <a:srgbClr val="8D6246"/>
                </a:solidFill>
                <a:latin typeface="Times New Roman"/>
                <a:cs typeface="Times New Roman"/>
              </a:rPr>
              <a:t>different </a:t>
            </a:r>
            <a:r>
              <a:rPr sz="1400" spc="-15" dirty="0">
                <a:solidFill>
                  <a:srgbClr val="8D6246"/>
                </a:solidFill>
                <a:latin typeface="Times New Roman"/>
                <a:cs typeface="Times New Roman"/>
              </a:rPr>
              <a:t>cultures. </a:t>
            </a:r>
            <a:r>
              <a:rPr sz="1400" spc="30" dirty="0">
                <a:solidFill>
                  <a:srgbClr val="8D6246"/>
                </a:solidFill>
                <a:latin typeface="Times New Roman"/>
                <a:cs typeface="Times New Roman"/>
              </a:rPr>
              <a:t>Upon </a:t>
            </a:r>
            <a:r>
              <a:rPr sz="1400" spc="20" dirty="0">
                <a:solidFill>
                  <a:srgbClr val="8D6246"/>
                </a:solidFill>
                <a:latin typeface="Times New Roman"/>
                <a:cs typeface="Times New Roman"/>
              </a:rPr>
              <a:t>her </a:t>
            </a:r>
            <a:r>
              <a:rPr sz="1400" spc="10" dirty="0">
                <a:solidFill>
                  <a:srgbClr val="8D6246"/>
                </a:solidFill>
                <a:latin typeface="Times New Roman"/>
                <a:cs typeface="Times New Roman"/>
              </a:rPr>
              <a:t>return </a:t>
            </a:r>
            <a:r>
              <a:rPr sz="1400" spc="15" dirty="0">
                <a:solidFill>
                  <a:srgbClr val="8D6246"/>
                </a:solidFill>
                <a:latin typeface="Times New Roman"/>
                <a:cs typeface="Times New Roman"/>
              </a:rPr>
              <a:t>home, </a:t>
            </a:r>
            <a:r>
              <a:rPr lang="en-US" sz="1400" spc="-10" dirty="0">
                <a:solidFill>
                  <a:srgbClr val="8D6246"/>
                </a:solidFill>
                <a:latin typeface="Times New Roman"/>
                <a:cs typeface="Times New Roman"/>
              </a:rPr>
              <a:t>said to mom</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 </a:t>
            </a:r>
            <a:r>
              <a:rPr sz="1400" spc="-40" dirty="0">
                <a:solidFill>
                  <a:srgbClr val="8D6246"/>
                </a:solidFill>
                <a:latin typeface="Times New Roman"/>
                <a:cs typeface="Times New Roman"/>
              </a:rPr>
              <a:t>"Mom,</a:t>
            </a:r>
            <a:r>
              <a:rPr sz="1400" spc="-10" dirty="0">
                <a:solidFill>
                  <a:srgbClr val="8D6246"/>
                </a:solidFill>
                <a:latin typeface="Times New Roman"/>
                <a:cs typeface="Times New Roman"/>
              </a:rPr>
              <a:t> </a:t>
            </a:r>
            <a:r>
              <a:rPr sz="1400" spc="35" dirty="0">
                <a:solidFill>
                  <a:srgbClr val="8D6246"/>
                </a:solidFill>
                <a:latin typeface="Times New Roman"/>
                <a:cs typeface="Times New Roman"/>
              </a:rPr>
              <a:t>I</a:t>
            </a:r>
            <a:r>
              <a:rPr sz="1400" dirty="0">
                <a:solidFill>
                  <a:srgbClr val="8D6246"/>
                </a:solidFill>
                <a:latin typeface="Times New Roman"/>
                <a:cs typeface="Times New Roman"/>
              </a:rPr>
              <a:t> </a:t>
            </a:r>
            <a:r>
              <a:rPr sz="1400" spc="5" dirty="0">
                <a:solidFill>
                  <a:srgbClr val="8D6246"/>
                </a:solidFill>
                <a:latin typeface="Times New Roman"/>
                <a:cs typeface="Times New Roman"/>
              </a:rPr>
              <a:t>am</a:t>
            </a:r>
            <a:r>
              <a:rPr sz="1400" spc="-5" dirty="0">
                <a:solidFill>
                  <a:srgbClr val="8D6246"/>
                </a:solidFill>
                <a:latin typeface="Times New Roman"/>
                <a:cs typeface="Times New Roman"/>
              </a:rPr>
              <a:t> </a:t>
            </a:r>
            <a:r>
              <a:rPr sz="1400" spc="-50" dirty="0">
                <a:solidFill>
                  <a:srgbClr val="8D6246"/>
                </a:solidFill>
                <a:latin typeface="Times New Roman"/>
                <a:cs typeface="Times New Roman"/>
              </a:rPr>
              <a:t>going</a:t>
            </a:r>
            <a:r>
              <a:rPr sz="1400" spc="-15" dirty="0">
                <a:solidFill>
                  <a:srgbClr val="8D6246"/>
                </a:solidFill>
                <a:latin typeface="Times New Roman"/>
                <a:cs typeface="Times New Roman"/>
              </a:rPr>
              <a:t> </a:t>
            </a:r>
            <a:r>
              <a:rPr sz="1400" spc="-5" dirty="0">
                <a:solidFill>
                  <a:srgbClr val="8D6246"/>
                </a:solidFill>
                <a:latin typeface="Times New Roman"/>
                <a:cs typeface="Times New Roman"/>
              </a:rPr>
              <a:t>to</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start</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a</a:t>
            </a:r>
            <a:r>
              <a:rPr sz="1400" spc="5" dirty="0">
                <a:solidFill>
                  <a:srgbClr val="8D6246"/>
                </a:solidFill>
                <a:latin typeface="Times New Roman"/>
                <a:cs typeface="Times New Roman"/>
              </a:rPr>
              <a:t> </a:t>
            </a:r>
            <a:r>
              <a:rPr sz="1400" spc="-45" dirty="0">
                <a:solidFill>
                  <a:srgbClr val="8D6246"/>
                </a:solidFill>
                <a:latin typeface="Times New Roman"/>
                <a:cs typeface="Times New Roman"/>
              </a:rPr>
              <a:t>winery</a:t>
            </a:r>
            <a:r>
              <a:rPr sz="1400" spc="-10" dirty="0">
                <a:solidFill>
                  <a:srgbClr val="8D6246"/>
                </a:solidFill>
                <a:latin typeface="Times New Roman"/>
                <a:cs typeface="Times New Roman"/>
              </a:rPr>
              <a:t> </a:t>
            </a:r>
            <a:r>
              <a:rPr sz="1400" spc="10" dirty="0">
                <a:solidFill>
                  <a:srgbClr val="8D6246"/>
                </a:solidFill>
                <a:latin typeface="Times New Roman"/>
                <a:cs typeface="Times New Roman"/>
              </a:rPr>
              <a:t>and</a:t>
            </a:r>
            <a:r>
              <a:rPr sz="1400" dirty="0">
                <a:solidFill>
                  <a:srgbClr val="8D6246"/>
                </a:solidFill>
                <a:latin typeface="Times New Roman"/>
                <a:cs typeface="Times New Roman"/>
              </a:rPr>
              <a:t> </a:t>
            </a:r>
            <a:r>
              <a:rPr sz="1400" spc="10" dirty="0">
                <a:solidFill>
                  <a:srgbClr val="8D6246"/>
                </a:solidFill>
                <a:latin typeface="Times New Roman"/>
                <a:cs typeface="Times New Roman"/>
              </a:rPr>
              <a:t>name</a:t>
            </a:r>
            <a:r>
              <a:rPr sz="1400" spc="-20" dirty="0">
                <a:solidFill>
                  <a:srgbClr val="8D6246"/>
                </a:solidFill>
                <a:latin typeface="Times New Roman"/>
                <a:cs typeface="Times New Roman"/>
              </a:rPr>
              <a:t> </a:t>
            </a:r>
            <a:r>
              <a:rPr sz="1400" spc="-40" dirty="0">
                <a:solidFill>
                  <a:srgbClr val="8D6246"/>
                </a:solidFill>
                <a:latin typeface="Times New Roman"/>
                <a:cs typeface="Times New Roman"/>
              </a:rPr>
              <a:t>it</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after </a:t>
            </a:r>
            <a:r>
              <a:rPr sz="1400" spc="-40" dirty="0">
                <a:solidFill>
                  <a:srgbClr val="8D6246"/>
                </a:solidFill>
                <a:latin typeface="Times New Roman"/>
                <a:cs typeface="Times New Roman"/>
              </a:rPr>
              <a:t>my</a:t>
            </a:r>
            <a:r>
              <a:rPr sz="1400" spc="5" dirty="0">
                <a:solidFill>
                  <a:srgbClr val="8D6246"/>
                </a:solidFill>
                <a:latin typeface="Times New Roman"/>
                <a:cs typeface="Times New Roman"/>
              </a:rPr>
              <a:t> </a:t>
            </a:r>
            <a:r>
              <a:rPr sz="1400" dirty="0">
                <a:solidFill>
                  <a:srgbClr val="8D6246"/>
                </a:solidFill>
                <a:latin typeface="Times New Roman"/>
                <a:cs typeface="Times New Roman"/>
              </a:rPr>
              <a:t>grandmother</a:t>
            </a:r>
            <a:r>
              <a:rPr lang="en-US" sz="1400" dirty="0">
                <a:solidFill>
                  <a:srgbClr val="8D6246"/>
                </a:solidFill>
                <a:latin typeface="Times New Roman"/>
                <a:cs typeface="Times New Roman"/>
              </a:rPr>
              <a:t>,</a:t>
            </a:r>
            <a:r>
              <a:rPr sz="1400" spc="10" dirty="0">
                <a:solidFill>
                  <a:srgbClr val="8D6246"/>
                </a:solidFill>
                <a:latin typeface="Times New Roman"/>
                <a:cs typeface="Times New Roman"/>
              </a:rPr>
              <a:t> </a:t>
            </a:r>
            <a:r>
              <a:rPr sz="1400" spc="-10" dirty="0">
                <a:solidFill>
                  <a:srgbClr val="8D6246"/>
                </a:solidFill>
                <a:latin typeface="Times New Roman"/>
                <a:cs typeface="Times New Roman"/>
              </a:rPr>
              <a:t>Mrs.</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Victoria</a:t>
            </a:r>
            <a:r>
              <a:rPr sz="1400" spc="-10" dirty="0">
                <a:solidFill>
                  <a:srgbClr val="8D6246"/>
                </a:solidFill>
                <a:latin typeface="Times New Roman"/>
                <a:cs typeface="Times New Roman"/>
              </a:rPr>
              <a:t> Richardson</a:t>
            </a:r>
            <a:r>
              <a:rPr sz="1400" spc="15" dirty="0">
                <a:solidFill>
                  <a:srgbClr val="8D6246"/>
                </a:solidFill>
                <a:latin typeface="Times New Roman"/>
                <a:cs typeface="Times New Roman"/>
              </a:rPr>
              <a:t> </a:t>
            </a:r>
            <a:r>
              <a:rPr sz="1400" spc="-5" dirty="0">
                <a:solidFill>
                  <a:srgbClr val="8D6246"/>
                </a:solidFill>
                <a:latin typeface="Times New Roman"/>
                <a:cs typeface="Times New Roman"/>
              </a:rPr>
              <a:t>Harper."</a:t>
            </a:r>
            <a:r>
              <a:rPr lang="en-US" sz="1400" spc="-5" dirty="0">
                <a:solidFill>
                  <a:srgbClr val="8D6246"/>
                </a:solidFill>
                <a:latin typeface="Times New Roman"/>
                <a:cs typeface="Times New Roman"/>
              </a:rPr>
              <a:t>  Soon after, her mother was showing her how to make her first wine from oranges. </a:t>
            </a:r>
            <a:endParaRPr sz="1400" dirty="0">
              <a:latin typeface="Times New Roman"/>
              <a:cs typeface="Times New Roman"/>
            </a:endParaRPr>
          </a:p>
          <a:p>
            <a:pPr marL="12700" algn="just">
              <a:lnSpc>
                <a:spcPts val="1515"/>
              </a:lnSpc>
              <a:spcBef>
                <a:spcPts val="465"/>
              </a:spcBef>
            </a:pPr>
            <a:r>
              <a:rPr sz="1400" spc="45" dirty="0">
                <a:solidFill>
                  <a:srgbClr val="8D6246"/>
                </a:solidFill>
                <a:latin typeface="Times New Roman"/>
                <a:cs typeface="Times New Roman"/>
              </a:rPr>
              <a:t>The</a:t>
            </a:r>
            <a:r>
              <a:rPr sz="1400" dirty="0">
                <a:solidFill>
                  <a:srgbClr val="8D6246"/>
                </a:solidFill>
                <a:latin typeface="Times New Roman"/>
                <a:cs typeface="Times New Roman"/>
              </a:rPr>
              <a:t> </a:t>
            </a:r>
            <a:r>
              <a:rPr sz="1400" spc="-10" dirty="0">
                <a:solidFill>
                  <a:srgbClr val="8D6246"/>
                </a:solidFill>
                <a:latin typeface="Times New Roman"/>
                <a:cs typeface="Times New Roman"/>
              </a:rPr>
              <a:t>company</a:t>
            </a:r>
            <a:r>
              <a:rPr sz="1400" spc="-15" dirty="0">
                <a:solidFill>
                  <a:srgbClr val="8D6246"/>
                </a:solidFill>
                <a:latin typeface="Times New Roman"/>
                <a:cs typeface="Times New Roman"/>
              </a:rPr>
              <a:t> currently</a:t>
            </a:r>
            <a:r>
              <a:rPr sz="1400" spc="-20" dirty="0">
                <a:solidFill>
                  <a:srgbClr val="8D6246"/>
                </a:solidFill>
                <a:latin typeface="Times New Roman"/>
                <a:cs typeface="Times New Roman"/>
              </a:rPr>
              <a:t> </a:t>
            </a:r>
            <a:r>
              <a:rPr sz="1400" spc="-15" dirty="0">
                <a:solidFill>
                  <a:srgbClr val="8D6246"/>
                </a:solidFill>
                <a:latin typeface="Times New Roman"/>
                <a:cs typeface="Times New Roman"/>
              </a:rPr>
              <a:t>has</a:t>
            </a:r>
            <a:r>
              <a:rPr sz="1400" spc="10" dirty="0">
                <a:solidFill>
                  <a:srgbClr val="8D6246"/>
                </a:solidFill>
                <a:latin typeface="Times New Roman"/>
                <a:cs typeface="Times New Roman"/>
              </a:rPr>
              <a:t> </a:t>
            </a:r>
            <a:r>
              <a:rPr sz="1400" spc="-5" dirty="0">
                <a:solidFill>
                  <a:srgbClr val="8D6246"/>
                </a:solidFill>
                <a:latin typeface="Times New Roman"/>
                <a:cs typeface="Times New Roman"/>
              </a:rPr>
              <a:t>four</a:t>
            </a:r>
            <a:r>
              <a:rPr sz="1400" spc="-25" dirty="0">
                <a:solidFill>
                  <a:srgbClr val="8D6246"/>
                </a:solidFill>
                <a:latin typeface="Times New Roman"/>
                <a:cs typeface="Times New Roman"/>
              </a:rPr>
              <a:t> </a:t>
            </a:r>
            <a:r>
              <a:rPr sz="1400" spc="-35" dirty="0">
                <a:solidFill>
                  <a:srgbClr val="8D6246"/>
                </a:solidFill>
                <a:latin typeface="Times New Roman"/>
                <a:cs typeface="Times New Roman"/>
              </a:rPr>
              <a:t>wine,</a:t>
            </a:r>
            <a:r>
              <a:rPr sz="1400" spc="-10" dirty="0">
                <a:solidFill>
                  <a:srgbClr val="8D6246"/>
                </a:solidFill>
                <a:latin typeface="Times New Roman"/>
                <a:cs typeface="Times New Roman"/>
              </a:rPr>
              <a:t> </a:t>
            </a:r>
            <a:r>
              <a:rPr sz="1400" b="1" spc="-40" dirty="0">
                <a:solidFill>
                  <a:srgbClr val="8D6246"/>
                </a:solidFill>
                <a:latin typeface="Times New Roman"/>
                <a:cs typeface="Times New Roman"/>
              </a:rPr>
              <a:t>Love</a:t>
            </a:r>
            <a:r>
              <a:rPr sz="1400" b="1" spc="-35" dirty="0">
                <a:solidFill>
                  <a:srgbClr val="8D6246"/>
                </a:solidFill>
                <a:latin typeface="Times New Roman"/>
                <a:cs typeface="Times New Roman"/>
              </a:rPr>
              <a:t> </a:t>
            </a:r>
            <a:r>
              <a:rPr sz="1400" b="1" spc="-75" dirty="0">
                <a:solidFill>
                  <a:srgbClr val="8D6246"/>
                </a:solidFill>
                <a:latin typeface="Times New Roman"/>
                <a:cs typeface="Times New Roman"/>
              </a:rPr>
              <a:t>Affair</a:t>
            </a:r>
            <a:r>
              <a:rPr sz="1400" b="1" spc="-35" dirty="0">
                <a:solidFill>
                  <a:srgbClr val="8D6246"/>
                </a:solidFill>
                <a:latin typeface="Times New Roman"/>
                <a:cs typeface="Times New Roman"/>
              </a:rPr>
              <a:t> </a:t>
            </a:r>
            <a:r>
              <a:rPr sz="1400" b="1" dirty="0">
                <a:solidFill>
                  <a:srgbClr val="8D6246"/>
                </a:solidFill>
                <a:latin typeface="Times New Roman"/>
                <a:cs typeface="Times New Roman"/>
              </a:rPr>
              <a:t>Wine</a:t>
            </a:r>
            <a:r>
              <a:rPr sz="1400" b="1" spc="-25" dirty="0">
                <a:solidFill>
                  <a:srgbClr val="8D6246"/>
                </a:solidFill>
                <a:latin typeface="Times New Roman"/>
                <a:cs typeface="Times New Roman"/>
              </a:rPr>
              <a:t> </a:t>
            </a:r>
            <a:r>
              <a:rPr sz="1400" spc="-114" dirty="0">
                <a:solidFill>
                  <a:srgbClr val="8D6246"/>
                </a:solidFill>
                <a:latin typeface="Times New Roman"/>
                <a:cs typeface="Times New Roman"/>
              </a:rPr>
              <a:t>-</a:t>
            </a:r>
            <a:r>
              <a:rPr sz="1400" spc="-5" dirty="0">
                <a:solidFill>
                  <a:srgbClr val="8D6246"/>
                </a:solidFill>
                <a:latin typeface="Times New Roman"/>
                <a:cs typeface="Times New Roman"/>
              </a:rPr>
              <a:t> Sorrel</a:t>
            </a:r>
            <a:r>
              <a:rPr sz="1400" spc="-30" dirty="0">
                <a:solidFill>
                  <a:srgbClr val="8D6246"/>
                </a:solidFill>
                <a:latin typeface="Times New Roman"/>
                <a:cs typeface="Times New Roman"/>
              </a:rPr>
              <a:t> </a:t>
            </a:r>
            <a:r>
              <a:rPr sz="1400" spc="-145" dirty="0">
                <a:solidFill>
                  <a:srgbClr val="8D6246"/>
                </a:solidFill>
                <a:latin typeface="Times New Roman"/>
                <a:cs typeface="Times New Roman"/>
              </a:rPr>
              <a:t>&amp;</a:t>
            </a:r>
            <a:r>
              <a:rPr sz="1400" dirty="0">
                <a:solidFill>
                  <a:srgbClr val="8D6246"/>
                </a:solidFill>
                <a:latin typeface="Times New Roman"/>
                <a:cs typeface="Times New Roman"/>
              </a:rPr>
              <a:t> </a:t>
            </a:r>
            <a:r>
              <a:rPr sz="1400" spc="10" dirty="0">
                <a:solidFill>
                  <a:srgbClr val="8D6246"/>
                </a:solidFill>
                <a:latin typeface="Times New Roman"/>
                <a:cs typeface="Times New Roman"/>
              </a:rPr>
              <a:t>Concord,</a:t>
            </a:r>
            <a:r>
              <a:rPr sz="1400" spc="-15" dirty="0">
                <a:solidFill>
                  <a:srgbClr val="8D6246"/>
                </a:solidFill>
                <a:latin typeface="Times New Roman"/>
                <a:cs typeface="Times New Roman"/>
              </a:rPr>
              <a:t> </a:t>
            </a:r>
            <a:r>
              <a:rPr sz="1400" b="1" spc="-35" dirty="0">
                <a:solidFill>
                  <a:srgbClr val="8D6246"/>
                </a:solidFill>
                <a:latin typeface="Times New Roman"/>
                <a:cs typeface="Times New Roman"/>
              </a:rPr>
              <a:t>True</a:t>
            </a:r>
            <a:r>
              <a:rPr sz="1400" b="1" spc="-40" dirty="0">
                <a:solidFill>
                  <a:srgbClr val="8D6246"/>
                </a:solidFill>
                <a:latin typeface="Times New Roman"/>
                <a:cs typeface="Times New Roman"/>
              </a:rPr>
              <a:t> </a:t>
            </a:r>
            <a:r>
              <a:rPr sz="1400" b="1" spc="-45" dirty="0">
                <a:solidFill>
                  <a:srgbClr val="8D6246"/>
                </a:solidFill>
                <a:latin typeface="Times New Roman"/>
                <a:cs typeface="Times New Roman"/>
              </a:rPr>
              <a:t>Passion</a:t>
            </a:r>
            <a:r>
              <a:rPr sz="1400" b="1" spc="-35" dirty="0">
                <a:solidFill>
                  <a:srgbClr val="8D6246"/>
                </a:solidFill>
                <a:latin typeface="Times New Roman"/>
                <a:cs typeface="Times New Roman"/>
              </a:rPr>
              <a:t> </a:t>
            </a:r>
            <a:r>
              <a:rPr sz="1400" b="1" dirty="0">
                <a:solidFill>
                  <a:srgbClr val="8D6246"/>
                </a:solidFill>
                <a:latin typeface="Times New Roman"/>
                <a:cs typeface="Times New Roman"/>
              </a:rPr>
              <a:t>Wine</a:t>
            </a:r>
            <a:r>
              <a:rPr sz="1400" b="1" spc="-10" dirty="0">
                <a:solidFill>
                  <a:srgbClr val="8D6246"/>
                </a:solidFill>
                <a:latin typeface="Times New Roman"/>
                <a:cs typeface="Times New Roman"/>
              </a:rPr>
              <a:t> </a:t>
            </a:r>
            <a:r>
              <a:rPr sz="1400" spc="-114" dirty="0">
                <a:solidFill>
                  <a:srgbClr val="8D6246"/>
                </a:solidFill>
                <a:latin typeface="Times New Roman"/>
                <a:cs typeface="Times New Roman"/>
              </a:rPr>
              <a:t>-</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Passion</a:t>
            </a:r>
            <a:endParaRPr sz="1400" dirty="0">
              <a:latin typeface="Times New Roman"/>
              <a:cs typeface="Times New Roman"/>
            </a:endParaRPr>
          </a:p>
          <a:p>
            <a:pPr marL="12700" algn="just">
              <a:lnSpc>
                <a:spcPts val="1345"/>
              </a:lnSpc>
            </a:pPr>
            <a:r>
              <a:rPr sz="1400" spc="-15" dirty="0">
                <a:solidFill>
                  <a:srgbClr val="8D6246"/>
                </a:solidFill>
                <a:latin typeface="Times New Roman"/>
                <a:cs typeface="Times New Roman"/>
              </a:rPr>
              <a:t>Fruit</a:t>
            </a:r>
            <a:r>
              <a:rPr sz="1400" spc="-20" dirty="0">
                <a:solidFill>
                  <a:srgbClr val="8D6246"/>
                </a:solidFill>
                <a:latin typeface="Times New Roman"/>
                <a:cs typeface="Times New Roman"/>
              </a:rPr>
              <a:t> </a:t>
            </a:r>
            <a:r>
              <a:rPr sz="1400" spc="-145" dirty="0">
                <a:solidFill>
                  <a:srgbClr val="8D6246"/>
                </a:solidFill>
                <a:latin typeface="Times New Roman"/>
                <a:cs typeface="Times New Roman"/>
              </a:rPr>
              <a:t>&amp;</a:t>
            </a:r>
            <a:r>
              <a:rPr sz="1400" spc="-10" dirty="0">
                <a:solidFill>
                  <a:srgbClr val="8D6246"/>
                </a:solidFill>
                <a:latin typeface="Times New Roman"/>
                <a:cs typeface="Times New Roman"/>
              </a:rPr>
              <a:t> </a:t>
            </a:r>
            <a:r>
              <a:rPr sz="1400" spc="-35" dirty="0">
                <a:solidFill>
                  <a:srgbClr val="8D6246"/>
                </a:solidFill>
                <a:latin typeface="Times New Roman"/>
                <a:cs typeface="Times New Roman"/>
              </a:rPr>
              <a:t>Sauvignon</a:t>
            </a:r>
            <a:r>
              <a:rPr sz="1400" spc="-15" dirty="0">
                <a:solidFill>
                  <a:srgbClr val="8D6246"/>
                </a:solidFill>
                <a:latin typeface="Times New Roman"/>
                <a:cs typeface="Times New Roman"/>
              </a:rPr>
              <a:t> Blanc,</a:t>
            </a:r>
            <a:r>
              <a:rPr sz="1400" spc="-5" dirty="0">
                <a:solidFill>
                  <a:srgbClr val="8D6246"/>
                </a:solidFill>
                <a:latin typeface="Times New Roman"/>
                <a:cs typeface="Times New Roman"/>
              </a:rPr>
              <a:t> </a:t>
            </a:r>
            <a:r>
              <a:rPr sz="1400" b="1" spc="-40" dirty="0">
                <a:solidFill>
                  <a:srgbClr val="8D6246"/>
                </a:solidFill>
                <a:latin typeface="Times New Roman"/>
                <a:cs typeface="Times New Roman"/>
              </a:rPr>
              <a:t>Perception</a:t>
            </a:r>
            <a:r>
              <a:rPr sz="1400" b="1" spc="-35" dirty="0">
                <a:solidFill>
                  <a:srgbClr val="8D6246"/>
                </a:solidFill>
                <a:latin typeface="Times New Roman"/>
                <a:cs typeface="Times New Roman"/>
              </a:rPr>
              <a:t> </a:t>
            </a:r>
            <a:r>
              <a:rPr sz="1400" b="1" dirty="0">
                <a:solidFill>
                  <a:srgbClr val="8D6246"/>
                </a:solidFill>
                <a:latin typeface="Times New Roman"/>
                <a:cs typeface="Times New Roman"/>
              </a:rPr>
              <a:t>Wine</a:t>
            </a:r>
            <a:r>
              <a:rPr sz="1400" b="1" spc="-5" dirty="0">
                <a:solidFill>
                  <a:srgbClr val="8D6246"/>
                </a:solidFill>
                <a:latin typeface="Times New Roman"/>
                <a:cs typeface="Times New Roman"/>
              </a:rPr>
              <a:t> </a:t>
            </a:r>
            <a:r>
              <a:rPr sz="1400" spc="-114" dirty="0">
                <a:solidFill>
                  <a:srgbClr val="8D6246"/>
                </a:solidFill>
                <a:latin typeface="Times New Roman"/>
                <a:cs typeface="Times New Roman"/>
              </a:rPr>
              <a:t>-</a:t>
            </a:r>
            <a:r>
              <a:rPr sz="1400" spc="-5" dirty="0">
                <a:solidFill>
                  <a:srgbClr val="8D6246"/>
                </a:solidFill>
                <a:latin typeface="Times New Roman"/>
                <a:cs typeface="Times New Roman"/>
              </a:rPr>
              <a:t> Pomegranate</a:t>
            </a:r>
            <a:r>
              <a:rPr sz="1400" spc="-45" dirty="0">
                <a:solidFill>
                  <a:srgbClr val="8D6246"/>
                </a:solidFill>
                <a:latin typeface="Times New Roman"/>
                <a:cs typeface="Times New Roman"/>
              </a:rPr>
              <a:t> </a:t>
            </a:r>
            <a:r>
              <a:rPr sz="1400" spc="-145" dirty="0">
                <a:solidFill>
                  <a:srgbClr val="8D6246"/>
                </a:solidFill>
                <a:latin typeface="Times New Roman"/>
                <a:cs typeface="Times New Roman"/>
              </a:rPr>
              <a:t>&amp;</a:t>
            </a:r>
            <a:r>
              <a:rPr sz="1400" spc="10" dirty="0">
                <a:solidFill>
                  <a:srgbClr val="8D6246"/>
                </a:solidFill>
                <a:latin typeface="Times New Roman"/>
                <a:cs typeface="Times New Roman"/>
              </a:rPr>
              <a:t> </a:t>
            </a:r>
            <a:r>
              <a:rPr sz="1400" spc="-10" dirty="0">
                <a:solidFill>
                  <a:srgbClr val="8D6246"/>
                </a:solidFill>
                <a:latin typeface="Times New Roman"/>
                <a:cs typeface="Times New Roman"/>
              </a:rPr>
              <a:t>Zinfandel</a:t>
            </a:r>
            <a:r>
              <a:rPr sz="1400" spc="-35" dirty="0">
                <a:solidFill>
                  <a:srgbClr val="8D6246"/>
                </a:solidFill>
                <a:latin typeface="Times New Roman"/>
                <a:cs typeface="Times New Roman"/>
              </a:rPr>
              <a:t> </a:t>
            </a:r>
            <a:r>
              <a:rPr sz="1400" spc="10" dirty="0">
                <a:solidFill>
                  <a:srgbClr val="8D6246"/>
                </a:solidFill>
                <a:latin typeface="Times New Roman"/>
                <a:cs typeface="Times New Roman"/>
              </a:rPr>
              <a:t>and </a:t>
            </a:r>
            <a:r>
              <a:rPr sz="1400" spc="20" dirty="0">
                <a:solidFill>
                  <a:srgbClr val="8D6246"/>
                </a:solidFill>
                <a:latin typeface="Times New Roman"/>
                <a:cs typeface="Times New Roman"/>
              </a:rPr>
              <a:t>our</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newest</a:t>
            </a:r>
            <a:r>
              <a:rPr sz="1400" spc="-10" dirty="0">
                <a:solidFill>
                  <a:srgbClr val="8D6246"/>
                </a:solidFill>
                <a:latin typeface="Times New Roman"/>
                <a:cs typeface="Times New Roman"/>
              </a:rPr>
              <a:t> </a:t>
            </a:r>
            <a:r>
              <a:rPr sz="1400" b="1" spc="-55" dirty="0">
                <a:solidFill>
                  <a:srgbClr val="8D6246"/>
                </a:solidFill>
                <a:latin typeface="Times New Roman"/>
                <a:cs typeface="Times New Roman"/>
              </a:rPr>
              <a:t>Pure</a:t>
            </a:r>
            <a:r>
              <a:rPr sz="1400" b="1" spc="-20" dirty="0">
                <a:solidFill>
                  <a:srgbClr val="8D6246"/>
                </a:solidFill>
                <a:latin typeface="Times New Roman"/>
                <a:cs typeface="Times New Roman"/>
              </a:rPr>
              <a:t> </a:t>
            </a:r>
            <a:r>
              <a:rPr sz="1400" b="1" spc="-30" dirty="0">
                <a:solidFill>
                  <a:srgbClr val="8D6246"/>
                </a:solidFill>
                <a:latin typeface="Times New Roman"/>
                <a:cs typeface="Times New Roman"/>
              </a:rPr>
              <a:t>Diamond</a:t>
            </a:r>
            <a:r>
              <a:rPr sz="1400" b="1" spc="-20" dirty="0">
                <a:solidFill>
                  <a:srgbClr val="8D6246"/>
                </a:solidFill>
                <a:latin typeface="Times New Roman"/>
                <a:cs typeface="Times New Roman"/>
              </a:rPr>
              <a:t> </a:t>
            </a:r>
            <a:r>
              <a:rPr sz="1400" b="1" dirty="0">
                <a:solidFill>
                  <a:srgbClr val="8D6246"/>
                </a:solidFill>
                <a:latin typeface="Times New Roman"/>
                <a:cs typeface="Times New Roman"/>
              </a:rPr>
              <a:t>Wine</a:t>
            </a:r>
            <a:endParaRPr sz="1400" dirty="0">
              <a:latin typeface="Times New Roman"/>
              <a:cs typeface="Times New Roman"/>
            </a:endParaRPr>
          </a:p>
          <a:p>
            <a:pPr marL="12700" marR="5080">
              <a:lnSpc>
                <a:spcPct val="80000"/>
              </a:lnSpc>
              <a:spcBef>
                <a:spcPts val="170"/>
              </a:spcBef>
            </a:pPr>
            <a:r>
              <a:rPr sz="1400" spc="-114" dirty="0">
                <a:solidFill>
                  <a:srgbClr val="8D6246"/>
                </a:solidFill>
                <a:latin typeface="Times New Roman"/>
                <a:cs typeface="Times New Roman"/>
              </a:rPr>
              <a:t>-</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Rice</a:t>
            </a:r>
            <a:r>
              <a:rPr sz="1400" spc="35" dirty="0">
                <a:solidFill>
                  <a:srgbClr val="8D6246"/>
                </a:solidFill>
                <a:latin typeface="Times New Roman"/>
                <a:cs typeface="Times New Roman"/>
              </a:rPr>
              <a:t> </a:t>
            </a:r>
            <a:r>
              <a:rPr sz="1400" spc="-145" dirty="0">
                <a:solidFill>
                  <a:srgbClr val="8D6246"/>
                </a:solidFill>
                <a:latin typeface="Times New Roman"/>
                <a:cs typeface="Times New Roman"/>
              </a:rPr>
              <a:t>&amp;</a:t>
            </a:r>
            <a:r>
              <a:rPr sz="1400" spc="10" dirty="0">
                <a:solidFill>
                  <a:srgbClr val="8D6246"/>
                </a:solidFill>
                <a:latin typeface="Times New Roman"/>
                <a:cs typeface="Times New Roman"/>
              </a:rPr>
              <a:t> </a:t>
            </a:r>
            <a:r>
              <a:rPr sz="1400" spc="-45" dirty="0">
                <a:solidFill>
                  <a:srgbClr val="8D6246"/>
                </a:solidFill>
                <a:latin typeface="Times New Roman"/>
                <a:cs typeface="Times New Roman"/>
              </a:rPr>
              <a:t>Riesling,</a:t>
            </a:r>
            <a:r>
              <a:rPr sz="1400" spc="40" dirty="0">
                <a:solidFill>
                  <a:srgbClr val="8D6246"/>
                </a:solidFill>
                <a:latin typeface="Times New Roman"/>
                <a:cs typeface="Times New Roman"/>
              </a:rPr>
              <a:t> </a:t>
            </a:r>
            <a:r>
              <a:rPr sz="1400" spc="-50" dirty="0">
                <a:solidFill>
                  <a:srgbClr val="8D6246"/>
                </a:solidFill>
                <a:latin typeface="Times New Roman"/>
                <a:cs typeface="Times New Roman"/>
              </a:rPr>
              <a:t>with</a:t>
            </a:r>
            <a:r>
              <a:rPr sz="1400" spc="35" dirty="0">
                <a:solidFill>
                  <a:srgbClr val="8D6246"/>
                </a:solidFill>
                <a:latin typeface="Times New Roman"/>
                <a:cs typeface="Times New Roman"/>
              </a:rPr>
              <a:t> </a:t>
            </a:r>
            <a:r>
              <a:rPr sz="1400" b="1" spc="-45" dirty="0">
                <a:solidFill>
                  <a:srgbClr val="8D6246"/>
                </a:solidFill>
                <a:latin typeface="Times New Roman"/>
                <a:cs typeface="Times New Roman"/>
              </a:rPr>
              <a:t>Remember</a:t>
            </a:r>
            <a:r>
              <a:rPr sz="1400" b="1" dirty="0">
                <a:solidFill>
                  <a:srgbClr val="8D6246"/>
                </a:solidFill>
                <a:latin typeface="Times New Roman"/>
                <a:cs typeface="Times New Roman"/>
              </a:rPr>
              <a:t> </a:t>
            </a:r>
            <a:r>
              <a:rPr sz="1400" b="1" spc="-30" dirty="0">
                <a:solidFill>
                  <a:srgbClr val="8D6246"/>
                </a:solidFill>
                <a:latin typeface="Times New Roman"/>
                <a:cs typeface="Times New Roman"/>
              </a:rPr>
              <a:t>Me</a:t>
            </a:r>
            <a:r>
              <a:rPr sz="1400" b="1" spc="20" dirty="0">
                <a:solidFill>
                  <a:srgbClr val="8D6246"/>
                </a:solidFill>
                <a:latin typeface="Times New Roman"/>
                <a:cs typeface="Times New Roman"/>
              </a:rPr>
              <a:t> </a:t>
            </a:r>
            <a:r>
              <a:rPr lang="en-US" sz="1400" b="1" spc="20" dirty="0">
                <a:solidFill>
                  <a:srgbClr val="8D6246"/>
                </a:solidFill>
                <a:latin typeface="Times New Roman"/>
                <a:cs typeface="Times New Roman"/>
              </a:rPr>
              <a:t>Wine </a:t>
            </a:r>
            <a:r>
              <a:rPr sz="1400" spc="-10" dirty="0">
                <a:solidFill>
                  <a:srgbClr val="8D6246"/>
                </a:solidFill>
                <a:latin typeface="Times New Roman"/>
                <a:cs typeface="Times New Roman"/>
              </a:rPr>
              <a:t>–</a:t>
            </a:r>
            <a:r>
              <a:rPr sz="1400" spc="30" dirty="0">
                <a:solidFill>
                  <a:srgbClr val="8D6246"/>
                </a:solidFill>
                <a:latin typeface="Times New Roman"/>
                <a:cs typeface="Times New Roman"/>
              </a:rPr>
              <a:t> </a:t>
            </a:r>
            <a:r>
              <a:rPr sz="1400" spc="5" dirty="0">
                <a:solidFill>
                  <a:srgbClr val="8D6246"/>
                </a:solidFill>
                <a:latin typeface="Times New Roman"/>
                <a:cs typeface="Times New Roman"/>
              </a:rPr>
              <a:t>Orange </a:t>
            </a:r>
            <a:r>
              <a:rPr sz="1400" spc="-145" dirty="0">
                <a:solidFill>
                  <a:srgbClr val="8D6246"/>
                </a:solidFill>
                <a:latin typeface="Times New Roman"/>
                <a:cs typeface="Times New Roman"/>
              </a:rPr>
              <a:t>&amp;</a:t>
            </a:r>
            <a:r>
              <a:rPr sz="1400" spc="15" dirty="0">
                <a:solidFill>
                  <a:srgbClr val="8D6246"/>
                </a:solidFill>
                <a:latin typeface="Times New Roman"/>
                <a:cs typeface="Times New Roman"/>
              </a:rPr>
              <a:t> </a:t>
            </a:r>
            <a:r>
              <a:rPr sz="1400" spc="-20" dirty="0">
                <a:solidFill>
                  <a:srgbClr val="8D6246"/>
                </a:solidFill>
                <a:latin typeface="Times New Roman"/>
                <a:cs typeface="Times New Roman"/>
              </a:rPr>
              <a:t>Muscat</a:t>
            </a:r>
            <a:r>
              <a:rPr sz="1400" spc="20" dirty="0">
                <a:solidFill>
                  <a:srgbClr val="8D6246"/>
                </a:solidFill>
                <a:latin typeface="Times New Roman"/>
                <a:cs typeface="Times New Roman"/>
              </a:rPr>
              <a:t> </a:t>
            </a:r>
            <a:r>
              <a:rPr sz="1400" spc="10" dirty="0">
                <a:solidFill>
                  <a:srgbClr val="8D6246"/>
                </a:solidFill>
                <a:latin typeface="Times New Roman"/>
                <a:cs typeface="Times New Roman"/>
              </a:rPr>
              <a:t>and</a:t>
            </a:r>
            <a:r>
              <a:rPr sz="1400" spc="35" dirty="0">
                <a:solidFill>
                  <a:srgbClr val="8D6246"/>
                </a:solidFill>
                <a:latin typeface="Times New Roman"/>
                <a:cs typeface="Times New Roman"/>
              </a:rPr>
              <a:t> </a:t>
            </a:r>
            <a:r>
              <a:rPr sz="1400" b="1" spc="-35" dirty="0">
                <a:solidFill>
                  <a:srgbClr val="8D6246"/>
                </a:solidFill>
                <a:latin typeface="Times New Roman"/>
                <a:cs typeface="Times New Roman"/>
              </a:rPr>
              <a:t>Discover</a:t>
            </a:r>
            <a:r>
              <a:rPr lang="en-US" sz="1400" b="1" spc="-35" dirty="0">
                <a:solidFill>
                  <a:srgbClr val="8D6246"/>
                </a:solidFill>
                <a:latin typeface="Times New Roman"/>
                <a:cs typeface="Times New Roman"/>
              </a:rPr>
              <a:t> Wine</a:t>
            </a:r>
            <a:r>
              <a:rPr sz="1400" b="1" spc="5" dirty="0">
                <a:solidFill>
                  <a:srgbClr val="8D6246"/>
                </a:solidFill>
                <a:latin typeface="Times New Roman"/>
                <a:cs typeface="Times New Roman"/>
              </a:rPr>
              <a:t> </a:t>
            </a:r>
            <a:r>
              <a:rPr sz="1400" spc="-10" dirty="0">
                <a:solidFill>
                  <a:srgbClr val="8D6246"/>
                </a:solidFill>
                <a:latin typeface="Times New Roman"/>
                <a:cs typeface="Times New Roman"/>
              </a:rPr>
              <a:t>–</a:t>
            </a:r>
            <a:r>
              <a:rPr sz="1400" spc="30" dirty="0">
                <a:solidFill>
                  <a:srgbClr val="8D6246"/>
                </a:solidFill>
                <a:latin typeface="Times New Roman"/>
                <a:cs typeface="Times New Roman"/>
              </a:rPr>
              <a:t> </a:t>
            </a:r>
            <a:r>
              <a:rPr sz="1400" spc="-5" dirty="0">
                <a:solidFill>
                  <a:srgbClr val="8D6246"/>
                </a:solidFill>
                <a:latin typeface="Times New Roman"/>
                <a:cs typeface="Times New Roman"/>
              </a:rPr>
              <a:t>Grapefruit</a:t>
            </a:r>
            <a:r>
              <a:rPr sz="1400" spc="-15" dirty="0">
                <a:solidFill>
                  <a:srgbClr val="8D6246"/>
                </a:solidFill>
                <a:latin typeface="Times New Roman"/>
                <a:cs typeface="Times New Roman"/>
              </a:rPr>
              <a:t> </a:t>
            </a:r>
            <a:r>
              <a:rPr sz="1400" spc="-145" dirty="0">
                <a:solidFill>
                  <a:srgbClr val="8D6246"/>
                </a:solidFill>
                <a:latin typeface="Times New Roman"/>
                <a:cs typeface="Times New Roman"/>
              </a:rPr>
              <a:t>&amp;</a:t>
            </a:r>
            <a:r>
              <a:rPr sz="1400" spc="20" dirty="0">
                <a:solidFill>
                  <a:srgbClr val="8D6246"/>
                </a:solidFill>
                <a:latin typeface="Times New Roman"/>
                <a:cs typeface="Times New Roman"/>
              </a:rPr>
              <a:t> </a:t>
            </a:r>
            <a:r>
              <a:rPr sz="1400" spc="-5" dirty="0">
                <a:solidFill>
                  <a:srgbClr val="8D6246"/>
                </a:solidFill>
                <a:latin typeface="Times New Roman"/>
                <a:cs typeface="Times New Roman"/>
              </a:rPr>
              <a:t>Merlot</a:t>
            </a:r>
            <a:r>
              <a:rPr sz="1400" spc="10" dirty="0">
                <a:solidFill>
                  <a:srgbClr val="8D6246"/>
                </a:solidFill>
                <a:latin typeface="Times New Roman"/>
                <a:cs typeface="Times New Roman"/>
              </a:rPr>
              <a:t> </a:t>
            </a:r>
            <a:r>
              <a:rPr sz="1400" spc="-30" dirty="0">
                <a:solidFill>
                  <a:srgbClr val="8D6246"/>
                </a:solidFill>
                <a:latin typeface="Times New Roman"/>
                <a:cs typeface="Times New Roman"/>
              </a:rPr>
              <a:t>being </a:t>
            </a:r>
            <a:r>
              <a:rPr sz="1400" spc="-25" dirty="0">
                <a:solidFill>
                  <a:srgbClr val="8D6246"/>
                </a:solidFill>
                <a:latin typeface="Times New Roman"/>
                <a:cs typeface="Times New Roman"/>
              </a:rPr>
              <a:t> </a:t>
            </a:r>
            <a:r>
              <a:rPr sz="1400" spc="-10" dirty="0">
                <a:solidFill>
                  <a:srgbClr val="8D6246"/>
                </a:solidFill>
                <a:latin typeface="Times New Roman"/>
                <a:cs typeface="Times New Roman"/>
              </a:rPr>
              <a:t>released</a:t>
            </a:r>
            <a:r>
              <a:rPr sz="1400" spc="-25" dirty="0">
                <a:solidFill>
                  <a:srgbClr val="8D6246"/>
                </a:solidFill>
                <a:latin typeface="Times New Roman"/>
                <a:cs typeface="Times New Roman"/>
              </a:rPr>
              <a:t> </a:t>
            </a:r>
            <a:r>
              <a:rPr sz="1400" spc="-15" dirty="0">
                <a:solidFill>
                  <a:srgbClr val="8D6246"/>
                </a:solidFill>
                <a:latin typeface="Times New Roman"/>
                <a:cs typeface="Times New Roman"/>
              </a:rPr>
              <a:t>in</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2022.</a:t>
            </a:r>
            <a:r>
              <a:rPr sz="1400" spc="320" dirty="0">
                <a:solidFill>
                  <a:srgbClr val="8D6246"/>
                </a:solidFill>
                <a:latin typeface="Times New Roman"/>
                <a:cs typeface="Times New Roman"/>
              </a:rPr>
              <a:t> </a:t>
            </a:r>
            <a:r>
              <a:rPr sz="1400" spc="30" dirty="0">
                <a:solidFill>
                  <a:srgbClr val="8D6246"/>
                </a:solidFill>
                <a:latin typeface="Times New Roman"/>
                <a:cs typeface="Times New Roman"/>
              </a:rPr>
              <a:t>In</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January</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2020,</a:t>
            </a:r>
            <a:r>
              <a:rPr sz="1400" spc="-35" dirty="0">
                <a:solidFill>
                  <a:srgbClr val="8D6246"/>
                </a:solidFill>
                <a:latin typeface="Times New Roman"/>
                <a:cs typeface="Times New Roman"/>
              </a:rPr>
              <a:t> </a:t>
            </a:r>
            <a:r>
              <a:rPr sz="1400" dirty="0">
                <a:solidFill>
                  <a:srgbClr val="8D6246"/>
                </a:solidFill>
                <a:latin typeface="Times New Roman"/>
                <a:cs typeface="Times New Roman"/>
              </a:rPr>
              <a:t>the</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company</a:t>
            </a:r>
            <a:r>
              <a:rPr sz="1400" spc="30" dirty="0">
                <a:solidFill>
                  <a:srgbClr val="8D6246"/>
                </a:solidFill>
                <a:latin typeface="Times New Roman"/>
                <a:cs typeface="Times New Roman"/>
              </a:rPr>
              <a:t> </a:t>
            </a:r>
            <a:r>
              <a:rPr sz="1400" spc="-15" dirty="0">
                <a:solidFill>
                  <a:srgbClr val="8D6246"/>
                </a:solidFill>
                <a:latin typeface="Times New Roman"/>
                <a:cs typeface="Times New Roman"/>
              </a:rPr>
              <a:t>established</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a</a:t>
            </a:r>
            <a:r>
              <a:rPr sz="1400" dirty="0">
                <a:solidFill>
                  <a:srgbClr val="8D6246"/>
                </a:solidFill>
                <a:latin typeface="Times New Roman"/>
                <a:cs typeface="Times New Roman"/>
              </a:rPr>
              <a:t> </a:t>
            </a:r>
            <a:r>
              <a:rPr sz="1400" spc="-15" dirty="0">
                <a:solidFill>
                  <a:srgbClr val="8D6246"/>
                </a:solidFill>
                <a:latin typeface="Times New Roman"/>
                <a:cs typeface="Times New Roman"/>
              </a:rPr>
              <a:t>passion</a:t>
            </a:r>
            <a:r>
              <a:rPr sz="1400" spc="15" dirty="0">
                <a:solidFill>
                  <a:srgbClr val="8D6246"/>
                </a:solidFill>
                <a:latin typeface="Times New Roman"/>
                <a:cs typeface="Times New Roman"/>
              </a:rPr>
              <a:t> </a:t>
            </a:r>
            <a:r>
              <a:rPr sz="1400" spc="-25" dirty="0">
                <a:solidFill>
                  <a:srgbClr val="8D6246"/>
                </a:solidFill>
                <a:latin typeface="Times New Roman"/>
                <a:cs typeface="Times New Roman"/>
              </a:rPr>
              <a:t>fruit</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vineyard</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and</a:t>
            </a:r>
            <a:r>
              <a:rPr sz="1400" dirty="0">
                <a:solidFill>
                  <a:srgbClr val="8D6246"/>
                </a:solidFill>
                <a:latin typeface="Times New Roman"/>
                <a:cs typeface="Times New Roman"/>
              </a:rPr>
              <a:t> </a:t>
            </a:r>
            <a:r>
              <a:rPr sz="1400" spc="-80" dirty="0">
                <a:solidFill>
                  <a:srgbClr val="8D6246"/>
                </a:solidFill>
                <a:latin typeface="Times New Roman"/>
                <a:cs typeface="Times New Roman"/>
              </a:rPr>
              <a:t>will</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release</a:t>
            </a:r>
            <a:r>
              <a:rPr sz="1400" spc="-20" dirty="0">
                <a:solidFill>
                  <a:srgbClr val="8D6246"/>
                </a:solidFill>
                <a:latin typeface="Times New Roman"/>
                <a:cs typeface="Times New Roman"/>
              </a:rPr>
              <a:t> </a:t>
            </a:r>
            <a:r>
              <a:rPr sz="1400" spc="-5" dirty="0">
                <a:solidFill>
                  <a:srgbClr val="8D6246"/>
                </a:solidFill>
                <a:latin typeface="Times New Roman"/>
                <a:cs typeface="Times New Roman"/>
              </a:rPr>
              <a:t>their</a:t>
            </a:r>
            <a:r>
              <a:rPr sz="1400" spc="10" dirty="0">
                <a:solidFill>
                  <a:srgbClr val="8D6246"/>
                </a:solidFill>
                <a:latin typeface="Times New Roman"/>
                <a:cs typeface="Times New Roman"/>
              </a:rPr>
              <a:t> </a:t>
            </a:r>
            <a:r>
              <a:rPr sz="1400" spc="-35" dirty="0">
                <a:solidFill>
                  <a:srgbClr val="8D6246"/>
                </a:solidFill>
                <a:latin typeface="Times New Roman"/>
                <a:cs typeface="Times New Roman"/>
              </a:rPr>
              <a:t>first </a:t>
            </a:r>
            <a:r>
              <a:rPr sz="1400" spc="-335" dirty="0">
                <a:solidFill>
                  <a:srgbClr val="8D6246"/>
                </a:solidFill>
                <a:latin typeface="Times New Roman"/>
                <a:cs typeface="Times New Roman"/>
              </a:rPr>
              <a:t> </a:t>
            </a:r>
            <a:r>
              <a:rPr sz="1400" spc="-20" dirty="0">
                <a:solidFill>
                  <a:srgbClr val="8D6246"/>
                </a:solidFill>
                <a:latin typeface="Times New Roman"/>
                <a:cs typeface="Times New Roman"/>
              </a:rPr>
              <a:t>estate </a:t>
            </a:r>
            <a:r>
              <a:rPr sz="1400" spc="35" dirty="0">
                <a:solidFill>
                  <a:srgbClr val="8D6246"/>
                </a:solidFill>
                <a:latin typeface="Times New Roman"/>
                <a:cs typeface="Times New Roman"/>
              </a:rPr>
              <a:t>True</a:t>
            </a:r>
            <a:r>
              <a:rPr sz="1400" spc="-15" dirty="0">
                <a:solidFill>
                  <a:srgbClr val="8D6246"/>
                </a:solidFill>
                <a:latin typeface="Times New Roman"/>
                <a:cs typeface="Times New Roman"/>
              </a:rPr>
              <a:t> Passion</a:t>
            </a:r>
            <a:r>
              <a:rPr sz="1400" dirty="0">
                <a:solidFill>
                  <a:srgbClr val="8D6246"/>
                </a:solidFill>
                <a:latin typeface="Times New Roman"/>
                <a:cs typeface="Times New Roman"/>
              </a:rPr>
              <a:t> </a:t>
            </a:r>
            <a:r>
              <a:rPr sz="1400" spc="35" dirty="0">
                <a:solidFill>
                  <a:srgbClr val="8D6246"/>
                </a:solidFill>
                <a:latin typeface="Times New Roman"/>
                <a:cs typeface="Times New Roman"/>
              </a:rPr>
              <a:t>Wine</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in</a:t>
            </a:r>
            <a:r>
              <a:rPr sz="1400" spc="-20" dirty="0">
                <a:solidFill>
                  <a:srgbClr val="8D6246"/>
                </a:solidFill>
                <a:latin typeface="Times New Roman"/>
                <a:cs typeface="Times New Roman"/>
              </a:rPr>
              <a:t> </a:t>
            </a:r>
            <a:r>
              <a:rPr sz="1400" spc="-10" dirty="0">
                <a:solidFill>
                  <a:srgbClr val="8D6246"/>
                </a:solidFill>
                <a:latin typeface="Times New Roman"/>
                <a:cs typeface="Times New Roman"/>
              </a:rPr>
              <a:t>2022.</a:t>
            </a:r>
            <a:endParaRPr sz="1400" dirty="0">
              <a:latin typeface="Times New Roman"/>
              <a:cs typeface="Times New Roman"/>
            </a:endParaRPr>
          </a:p>
          <a:p>
            <a:pPr marL="12700" marR="15875">
              <a:lnSpc>
                <a:spcPct val="80000"/>
              </a:lnSpc>
              <a:spcBef>
                <a:spcPts val="805"/>
              </a:spcBef>
            </a:pPr>
            <a:r>
              <a:rPr lang="en-US" sz="1400" spc="-50" dirty="0">
                <a:solidFill>
                  <a:srgbClr val="8D6246"/>
                </a:solidFill>
                <a:latin typeface="Times New Roman"/>
                <a:cs typeface="Times New Roman"/>
              </a:rPr>
              <a:t>Defining moment, </a:t>
            </a:r>
            <a:r>
              <a:rPr sz="1400" spc="-50" dirty="0">
                <a:solidFill>
                  <a:srgbClr val="8D6246"/>
                </a:solidFill>
                <a:latin typeface="Times New Roman"/>
                <a:cs typeface="Times New Roman"/>
              </a:rPr>
              <a:t>“A</a:t>
            </a:r>
            <a:r>
              <a:rPr sz="1400" dirty="0">
                <a:solidFill>
                  <a:srgbClr val="8D6246"/>
                </a:solidFill>
                <a:latin typeface="Times New Roman"/>
                <a:cs typeface="Times New Roman"/>
              </a:rPr>
              <a:t> </a:t>
            </a:r>
            <a:r>
              <a:rPr sz="1400" spc="-75" dirty="0">
                <a:solidFill>
                  <a:srgbClr val="8D6246"/>
                </a:solidFill>
                <a:latin typeface="Times New Roman"/>
                <a:cs typeface="Times New Roman"/>
              </a:rPr>
              <a:t>few</a:t>
            </a:r>
            <a:r>
              <a:rPr sz="1400" spc="-10" dirty="0">
                <a:solidFill>
                  <a:srgbClr val="8D6246"/>
                </a:solidFill>
                <a:latin typeface="Times New Roman"/>
                <a:cs typeface="Times New Roman"/>
              </a:rPr>
              <a:t> </a:t>
            </a:r>
            <a:r>
              <a:rPr sz="1400" spc="-35" dirty="0">
                <a:solidFill>
                  <a:srgbClr val="8D6246"/>
                </a:solidFill>
                <a:latin typeface="Times New Roman"/>
                <a:cs typeface="Times New Roman"/>
              </a:rPr>
              <a:t>years</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after</a:t>
            </a:r>
            <a:r>
              <a:rPr sz="1400" spc="-5" dirty="0">
                <a:solidFill>
                  <a:srgbClr val="8D6246"/>
                </a:solidFill>
                <a:latin typeface="Times New Roman"/>
                <a:cs typeface="Times New Roman"/>
              </a:rPr>
              <a:t> </a:t>
            </a:r>
            <a:r>
              <a:rPr sz="1400" spc="-30" dirty="0">
                <a:solidFill>
                  <a:srgbClr val="8D6246"/>
                </a:solidFill>
                <a:latin typeface="Times New Roman"/>
                <a:cs typeface="Times New Roman"/>
              </a:rPr>
              <a:t>establishing</a:t>
            </a:r>
            <a:r>
              <a:rPr sz="1400" dirty="0">
                <a:solidFill>
                  <a:srgbClr val="8D6246"/>
                </a:solidFill>
                <a:latin typeface="Times New Roman"/>
                <a:cs typeface="Times New Roman"/>
              </a:rPr>
              <a:t> the</a:t>
            </a:r>
            <a:r>
              <a:rPr sz="1400" spc="10" dirty="0">
                <a:solidFill>
                  <a:srgbClr val="8D6246"/>
                </a:solidFill>
                <a:latin typeface="Times New Roman"/>
                <a:cs typeface="Times New Roman"/>
              </a:rPr>
              <a:t> </a:t>
            </a:r>
            <a:r>
              <a:rPr sz="1400" spc="-10" dirty="0">
                <a:solidFill>
                  <a:srgbClr val="8D6246"/>
                </a:solidFill>
                <a:latin typeface="Times New Roman"/>
                <a:cs typeface="Times New Roman"/>
              </a:rPr>
              <a:t>company, </a:t>
            </a:r>
            <a:r>
              <a:rPr sz="1400" spc="35" dirty="0">
                <a:solidFill>
                  <a:srgbClr val="8D6246"/>
                </a:solidFill>
                <a:latin typeface="Times New Roman"/>
                <a:cs typeface="Times New Roman"/>
              </a:rPr>
              <a:t>I</a:t>
            </a:r>
            <a:r>
              <a:rPr sz="1400" dirty="0">
                <a:solidFill>
                  <a:srgbClr val="8D6246"/>
                </a:solidFill>
                <a:latin typeface="Times New Roman"/>
                <a:cs typeface="Times New Roman"/>
              </a:rPr>
              <a:t> </a:t>
            </a:r>
            <a:r>
              <a:rPr sz="1400" spc="5" dirty="0">
                <a:solidFill>
                  <a:srgbClr val="8D6246"/>
                </a:solidFill>
                <a:latin typeface="Times New Roman"/>
                <a:cs typeface="Times New Roman"/>
              </a:rPr>
              <a:t>found</a:t>
            </a:r>
            <a:r>
              <a:rPr sz="1400" spc="-20" dirty="0">
                <a:solidFill>
                  <a:srgbClr val="8D6246"/>
                </a:solidFill>
                <a:latin typeface="Times New Roman"/>
                <a:cs typeface="Times New Roman"/>
              </a:rPr>
              <a:t> </a:t>
            </a:r>
            <a:r>
              <a:rPr sz="1400" spc="-25" dirty="0">
                <a:solidFill>
                  <a:srgbClr val="8D6246"/>
                </a:solidFill>
                <a:latin typeface="Times New Roman"/>
                <a:cs typeface="Times New Roman"/>
              </a:rPr>
              <a:t>a</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letter</a:t>
            </a:r>
            <a:r>
              <a:rPr sz="1400" spc="-5" dirty="0">
                <a:solidFill>
                  <a:srgbClr val="8D6246"/>
                </a:solidFill>
                <a:latin typeface="Times New Roman"/>
                <a:cs typeface="Times New Roman"/>
              </a:rPr>
              <a:t> </a:t>
            </a:r>
            <a:r>
              <a:rPr sz="1400" dirty="0">
                <a:solidFill>
                  <a:srgbClr val="8D6246"/>
                </a:solidFill>
                <a:latin typeface="Times New Roman"/>
                <a:cs typeface="Times New Roman"/>
              </a:rPr>
              <a:t>from</a:t>
            </a:r>
            <a:r>
              <a:rPr sz="1400" spc="-15" dirty="0">
                <a:solidFill>
                  <a:srgbClr val="8D6246"/>
                </a:solidFill>
                <a:latin typeface="Times New Roman"/>
                <a:cs typeface="Times New Roman"/>
              </a:rPr>
              <a:t> </a:t>
            </a:r>
            <a:r>
              <a:rPr sz="1400" spc="-40" dirty="0">
                <a:solidFill>
                  <a:srgbClr val="8D6246"/>
                </a:solidFill>
                <a:latin typeface="Times New Roman"/>
                <a:cs typeface="Times New Roman"/>
              </a:rPr>
              <a:t>my</a:t>
            </a:r>
            <a:r>
              <a:rPr sz="1400" spc="5" dirty="0">
                <a:solidFill>
                  <a:srgbClr val="8D6246"/>
                </a:solidFill>
                <a:latin typeface="Times New Roman"/>
                <a:cs typeface="Times New Roman"/>
              </a:rPr>
              <a:t> </a:t>
            </a:r>
            <a:r>
              <a:rPr sz="1400" dirty="0">
                <a:solidFill>
                  <a:srgbClr val="8D6246"/>
                </a:solidFill>
                <a:latin typeface="Times New Roman"/>
                <a:cs typeface="Times New Roman"/>
              </a:rPr>
              <a:t>grandmother</a:t>
            </a:r>
            <a:r>
              <a:rPr sz="1400" spc="-20" dirty="0">
                <a:solidFill>
                  <a:srgbClr val="8D6246"/>
                </a:solidFill>
                <a:latin typeface="Times New Roman"/>
                <a:cs typeface="Times New Roman"/>
              </a:rPr>
              <a:t> </a:t>
            </a:r>
            <a:r>
              <a:rPr sz="1400" spc="-25" dirty="0">
                <a:solidFill>
                  <a:srgbClr val="8D6246"/>
                </a:solidFill>
                <a:latin typeface="Times New Roman"/>
                <a:cs typeface="Times New Roman"/>
              </a:rPr>
              <a:t>Victoria,</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where</a:t>
            </a:r>
            <a:r>
              <a:rPr sz="1400" spc="-20" dirty="0">
                <a:solidFill>
                  <a:srgbClr val="8D6246"/>
                </a:solidFill>
                <a:latin typeface="Times New Roman"/>
                <a:cs typeface="Times New Roman"/>
              </a:rPr>
              <a:t> </a:t>
            </a:r>
            <a:r>
              <a:rPr sz="1400" spc="-5" dirty="0">
                <a:solidFill>
                  <a:srgbClr val="8D6246"/>
                </a:solidFill>
                <a:latin typeface="Times New Roman"/>
                <a:cs typeface="Times New Roman"/>
              </a:rPr>
              <a:t>she</a:t>
            </a:r>
            <a:r>
              <a:rPr sz="1400" spc="15" dirty="0">
                <a:solidFill>
                  <a:srgbClr val="8D6246"/>
                </a:solidFill>
                <a:latin typeface="Times New Roman"/>
                <a:cs typeface="Times New Roman"/>
              </a:rPr>
              <a:t> </a:t>
            </a:r>
            <a:r>
              <a:rPr sz="1400" spc="-30" dirty="0">
                <a:solidFill>
                  <a:srgbClr val="8D6246"/>
                </a:solidFill>
                <a:latin typeface="Times New Roman"/>
                <a:cs typeface="Times New Roman"/>
              </a:rPr>
              <a:t>signed </a:t>
            </a:r>
            <a:r>
              <a:rPr sz="1400" spc="-335" dirty="0">
                <a:solidFill>
                  <a:srgbClr val="8D6246"/>
                </a:solidFill>
                <a:latin typeface="Times New Roman"/>
                <a:cs typeface="Times New Roman"/>
              </a:rPr>
              <a:t> </a:t>
            </a:r>
            <a:r>
              <a:rPr sz="1400" spc="-50" dirty="0">
                <a:solidFill>
                  <a:srgbClr val="8D6246"/>
                </a:solidFill>
                <a:latin typeface="Times New Roman"/>
                <a:cs typeface="Times New Roman"/>
              </a:rPr>
              <a:t>“VR</a:t>
            </a:r>
            <a:r>
              <a:rPr sz="1400" spc="15" dirty="0">
                <a:solidFill>
                  <a:srgbClr val="8D6246"/>
                </a:solidFill>
                <a:latin typeface="Times New Roman"/>
                <a:cs typeface="Times New Roman"/>
              </a:rPr>
              <a:t>”,</a:t>
            </a:r>
            <a:r>
              <a:rPr sz="1400" spc="-10" dirty="0">
                <a:solidFill>
                  <a:srgbClr val="8D6246"/>
                </a:solidFill>
                <a:latin typeface="Times New Roman"/>
                <a:cs typeface="Times New Roman"/>
              </a:rPr>
              <a:t> </a:t>
            </a:r>
            <a:r>
              <a:rPr sz="1400" spc="-60" dirty="0">
                <a:solidFill>
                  <a:srgbClr val="8D6246"/>
                </a:solidFill>
                <a:latin typeface="Times New Roman"/>
                <a:cs typeface="Times New Roman"/>
              </a:rPr>
              <a:t>V</a:t>
            </a:r>
            <a:r>
              <a:rPr sz="1400" spc="-10" dirty="0">
                <a:solidFill>
                  <a:srgbClr val="8D6246"/>
                </a:solidFill>
                <a:latin typeface="Times New Roman"/>
                <a:cs typeface="Times New Roman"/>
              </a:rPr>
              <a:t> for</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Victoria</a:t>
            </a:r>
            <a:r>
              <a:rPr lang="en-US" sz="1400" spc="-25" dirty="0">
                <a:solidFill>
                  <a:srgbClr val="8D6246"/>
                </a:solidFill>
                <a:latin typeface="Times New Roman"/>
                <a:cs typeface="Times New Roman"/>
              </a:rPr>
              <a:t>,  </a:t>
            </a:r>
            <a:r>
              <a:rPr sz="1400" spc="-25" dirty="0">
                <a:solidFill>
                  <a:srgbClr val="8D6246"/>
                </a:solidFill>
                <a:latin typeface="Times New Roman"/>
                <a:cs typeface="Times New Roman"/>
              </a:rPr>
              <a:t>her</a:t>
            </a:r>
            <a:r>
              <a:rPr sz="1400" spc="-10" dirty="0">
                <a:solidFill>
                  <a:srgbClr val="8D6246"/>
                </a:solidFill>
                <a:latin typeface="Times New Roman"/>
                <a:cs typeface="Times New Roman"/>
              </a:rPr>
              <a:t> </a:t>
            </a:r>
            <a:r>
              <a:rPr sz="1400" spc="-35" dirty="0">
                <a:solidFill>
                  <a:srgbClr val="8D6246"/>
                </a:solidFill>
                <a:latin typeface="Times New Roman"/>
                <a:cs typeface="Times New Roman"/>
              </a:rPr>
              <a:t>first</a:t>
            </a:r>
            <a:r>
              <a:rPr sz="1400" spc="-5" dirty="0">
                <a:solidFill>
                  <a:srgbClr val="8D6246"/>
                </a:solidFill>
                <a:latin typeface="Times New Roman"/>
                <a:cs typeface="Times New Roman"/>
              </a:rPr>
              <a:t> </a:t>
            </a:r>
            <a:r>
              <a:rPr sz="1400" spc="5" dirty="0">
                <a:solidFill>
                  <a:srgbClr val="8D6246"/>
                </a:solidFill>
                <a:latin typeface="Times New Roman"/>
                <a:cs typeface="Times New Roman"/>
              </a:rPr>
              <a:t>name,</a:t>
            </a:r>
            <a:r>
              <a:rPr sz="1400" spc="-10" dirty="0">
                <a:solidFill>
                  <a:srgbClr val="8D6246"/>
                </a:solidFill>
                <a:latin typeface="Times New Roman"/>
                <a:cs typeface="Times New Roman"/>
              </a:rPr>
              <a:t> </a:t>
            </a:r>
            <a:r>
              <a:rPr sz="1400" spc="-25" dirty="0">
                <a:solidFill>
                  <a:srgbClr val="8D6246"/>
                </a:solidFill>
                <a:latin typeface="Times New Roman"/>
                <a:cs typeface="Times New Roman"/>
              </a:rPr>
              <a:t>R</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for</a:t>
            </a:r>
            <a:r>
              <a:rPr sz="1400" spc="-20" dirty="0">
                <a:solidFill>
                  <a:srgbClr val="8D6246"/>
                </a:solidFill>
                <a:latin typeface="Times New Roman"/>
                <a:cs typeface="Times New Roman"/>
              </a:rPr>
              <a:t> </a:t>
            </a:r>
            <a:r>
              <a:rPr sz="1400" spc="-10" dirty="0">
                <a:solidFill>
                  <a:srgbClr val="8D6246"/>
                </a:solidFill>
                <a:latin typeface="Times New Roman"/>
                <a:cs typeface="Times New Roman"/>
              </a:rPr>
              <a:t>Richardson-her</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maiden's </a:t>
            </a:r>
            <a:r>
              <a:rPr sz="1400" spc="10" dirty="0">
                <a:solidFill>
                  <a:srgbClr val="8D6246"/>
                </a:solidFill>
                <a:latin typeface="Times New Roman"/>
                <a:cs typeface="Times New Roman"/>
              </a:rPr>
              <a:t>name</a:t>
            </a:r>
            <a:r>
              <a:rPr sz="1400" spc="-10" dirty="0">
                <a:solidFill>
                  <a:srgbClr val="8D6246"/>
                </a:solidFill>
                <a:latin typeface="Times New Roman"/>
                <a:cs typeface="Times New Roman"/>
              </a:rPr>
              <a:t> </a:t>
            </a:r>
            <a:r>
              <a:rPr sz="1400" spc="10" dirty="0">
                <a:solidFill>
                  <a:srgbClr val="8D6246"/>
                </a:solidFill>
                <a:latin typeface="Times New Roman"/>
                <a:cs typeface="Times New Roman"/>
              </a:rPr>
              <a:t>and</a:t>
            </a:r>
            <a:r>
              <a:rPr sz="1400" dirty="0">
                <a:solidFill>
                  <a:srgbClr val="8D6246"/>
                </a:solidFill>
                <a:latin typeface="Times New Roman"/>
                <a:cs typeface="Times New Roman"/>
              </a:rPr>
              <a:t> </a:t>
            </a:r>
            <a:r>
              <a:rPr sz="1400" spc="35" dirty="0">
                <a:solidFill>
                  <a:srgbClr val="8D6246"/>
                </a:solidFill>
                <a:latin typeface="Times New Roman"/>
                <a:cs typeface="Times New Roman"/>
              </a:rPr>
              <a:t>I</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immediately </a:t>
            </a:r>
            <a:r>
              <a:rPr sz="1400" spc="-15" dirty="0">
                <a:solidFill>
                  <a:srgbClr val="8D6246"/>
                </a:solidFill>
                <a:latin typeface="Times New Roman"/>
                <a:cs typeface="Times New Roman"/>
              </a:rPr>
              <a:t> recognized</a:t>
            </a:r>
            <a:r>
              <a:rPr sz="1400" spc="-30" dirty="0">
                <a:solidFill>
                  <a:srgbClr val="8D6246"/>
                </a:solidFill>
                <a:latin typeface="Times New Roman"/>
                <a:cs typeface="Times New Roman"/>
              </a:rPr>
              <a:t> </a:t>
            </a:r>
            <a:r>
              <a:rPr sz="1400" spc="-15" dirty="0">
                <a:solidFill>
                  <a:srgbClr val="8D6246"/>
                </a:solidFill>
                <a:latin typeface="Times New Roman"/>
                <a:cs typeface="Times New Roman"/>
              </a:rPr>
              <a:t>that</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these</a:t>
            </a:r>
            <a:r>
              <a:rPr sz="1400" dirty="0">
                <a:solidFill>
                  <a:srgbClr val="8D6246"/>
                </a:solidFill>
                <a:latin typeface="Times New Roman"/>
                <a:cs typeface="Times New Roman"/>
              </a:rPr>
              <a:t> are</a:t>
            </a:r>
            <a:r>
              <a:rPr sz="1400" spc="-15" dirty="0">
                <a:solidFill>
                  <a:srgbClr val="8D6246"/>
                </a:solidFill>
                <a:latin typeface="Times New Roman"/>
                <a:cs typeface="Times New Roman"/>
              </a:rPr>
              <a:t> </a:t>
            </a:r>
            <a:r>
              <a:rPr sz="1400" dirty="0">
                <a:solidFill>
                  <a:srgbClr val="8D6246"/>
                </a:solidFill>
                <a:latin typeface="Times New Roman"/>
                <a:cs typeface="Times New Roman"/>
              </a:rPr>
              <a:t>the </a:t>
            </a:r>
            <a:r>
              <a:rPr sz="1400" spc="-40" dirty="0">
                <a:solidFill>
                  <a:srgbClr val="8D6246"/>
                </a:solidFill>
                <a:latin typeface="Times New Roman"/>
                <a:cs typeface="Times New Roman"/>
              </a:rPr>
              <a:t>initials</a:t>
            </a:r>
            <a:r>
              <a:rPr sz="1400" spc="-5" dirty="0">
                <a:solidFill>
                  <a:srgbClr val="8D6246"/>
                </a:solidFill>
                <a:latin typeface="Times New Roman"/>
                <a:cs typeface="Times New Roman"/>
              </a:rPr>
              <a:t> </a:t>
            </a:r>
            <a:r>
              <a:rPr sz="1400" spc="-25" dirty="0">
                <a:solidFill>
                  <a:srgbClr val="8D6246"/>
                </a:solidFill>
                <a:latin typeface="Times New Roman"/>
                <a:cs typeface="Times New Roman"/>
              </a:rPr>
              <a:t>of </a:t>
            </a:r>
            <a:r>
              <a:rPr sz="1400" spc="-40" dirty="0">
                <a:solidFill>
                  <a:srgbClr val="8D6246"/>
                </a:solidFill>
                <a:latin typeface="Times New Roman"/>
                <a:cs typeface="Times New Roman"/>
              </a:rPr>
              <a:t>my</a:t>
            </a:r>
            <a:r>
              <a:rPr sz="1400" dirty="0">
                <a:solidFill>
                  <a:srgbClr val="8D6246"/>
                </a:solidFill>
                <a:latin typeface="Times New Roman"/>
                <a:cs typeface="Times New Roman"/>
              </a:rPr>
              <a:t> </a:t>
            </a:r>
            <a:r>
              <a:rPr sz="1400" spc="-10" dirty="0">
                <a:solidFill>
                  <a:srgbClr val="8D6246"/>
                </a:solidFill>
                <a:latin typeface="Times New Roman"/>
                <a:cs typeface="Times New Roman"/>
              </a:rPr>
              <a:t>company.”</a:t>
            </a:r>
            <a:r>
              <a:rPr sz="1400" spc="-30" dirty="0">
                <a:solidFill>
                  <a:srgbClr val="8D6246"/>
                </a:solidFill>
                <a:latin typeface="Times New Roman"/>
                <a:cs typeface="Times New Roman"/>
              </a:rPr>
              <a:t> </a:t>
            </a:r>
            <a:r>
              <a:rPr sz="1400" spc="-55" dirty="0">
                <a:solidFill>
                  <a:srgbClr val="8D6246"/>
                </a:solidFill>
                <a:latin typeface="Times New Roman"/>
                <a:cs typeface="Times New Roman"/>
              </a:rPr>
              <a:t>By</a:t>
            </a:r>
            <a:r>
              <a:rPr sz="1400" dirty="0">
                <a:solidFill>
                  <a:srgbClr val="8D6246"/>
                </a:solidFill>
                <a:latin typeface="Times New Roman"/>
                <a:cs typeface="Times New Roman"/>
              </a:rPr>
              <a:t> </a:t>
            </a:r>
            <a:r>
              <a:rPr sz="1400" spc="-10" dirty="0">
                <a:solidFill>
                  <a:srgbClr val="8D6246"/>
                </a:solidFill>
                <a:latin typeface="Times New Roman"/>
                <a:cs typeface="Times New Roman"/>
              </a:rPr>
              <a:t>Nekisha</a:t>
            </a:r>
            <a:r>
              <a:rPr sz="1400" spc="5" dirty="0">
                <a:solidFill>
                  <a:srgbClr val="8D6246"/>
                </a:solidFill>
                <a:latin typeface="Times New Roman"/>
                <a:cs typeface="Times New Roman"/>
              </a:rPr>
              <a:t> </a:t>
            </a:r>
            <a:r>
              <a:rPr sz="1400" spc="-10" dirty="0">
                <a:solidFill>
                  <a:srgbClr val="8D6246"/>
                </a:solidFill>
                <a:latin typeface="Times New Roman"/>
                <a:cs typeface="Times New Roman"/>
              </a:rPr>
              <a:t>Charles</a:t>
            </a:r>
            <a:endParaRPr sz="1400" dirty="0">
              <a:latin typeface="Times New Roman"/>
              <a:cs typeface="Times New Roman"/>
            </a:endParaRPr>
          </a:p>
          <a:p>
            <a:pPr marL="12700">
              <a:lnSpc>
                <a:spcPct val="100000"/>
              </a:lnSpc>
              <a:spcBef>
                <a:spcPts val="455"/>
              </a:spcBef>
            </a:pPr>
            <a:r>
              <a:rPr lang="en-US" sz="1400" spc="-30" dirty="0">
                <a:solidFill>
                  <a:srgbClr val="8D6246"/>
                </a:solidFill>
                <a:latin typeface="Times New Roman"/>
                <a:cs typeface="Times New Roman"/>
              </a:rPr>
              <a:t>Today</a:t>
            </a:r>
            <a:r>
              <a:rPr sz="1400" spc="5" dirty="0">
                <a:solidFill>
                  <a:srgbClr val="8D6246"/>
                </a:solidFill>
                <a:latin typeface="Times New Roman"/>
                <a:cs typeface="Times New Roman"/>
              </a:rPr>
              <a:t> </a:t>
            </a:r>
            <a:r>
              <a:rPr sz="1400" spc="20" dirty="0">
                <a:solidFill>
                  <a:srgbClr val="8D6246"/>
                </a:solidFill>
                <a:latin typeface="Times New Roman"/>
                <a:cs typeface="Times New Roman"/>
              </a:rPr>
              <a:t>her</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grandmother’s</a:t>
            </a:r>
            <a:r>
              <a:rPr sz="1400" spc="-10" dirty="0">
                <a:solidFill>
                  <a:srgbClr val="8D6246"/>
                </a:solidFill>
                <a:latin typeface="Times New Roman"/>
                <a:cs typeface="Times New Roman"/>
              </a:rPr>
              <a:t> </a:t>
            </a:r>
            <a:r>
              <a:rPr sz="1400" spc="-40" dirty="0">
                <a:solidFill>
                  <a:srgbClr val="8D6246"/>
                </a:solidFill>
                <a:latin typeface="Times New Roman"/>
                <a:cs typeface="Times New Roman"/>
              </a:rPr>
              <a:t>initials</a:t>
            </a:r>
            <a:r>
              <a:rPr sz="1400" spc="10" dirty="0">
                <a:solidFill>
                  <a:srgbClr val="8D6246"/>
                </a:solidFill>
                <a:latin typeface="Times New Roman"/>
                <a:cs typeface="Times New Roman"/>
              </a:rPr>
              <a:t> </a:t>
            </a:r>
            <a:r>
              <a:rPr sz="1400" spc="-50" dirty="0">
                <a:solidFill>
                  <a:srgbClr val="8D6246"/>
                </a:solidFill>
                <a:latin typeface="Times New Roman"/>
                <a:cs typeface="Times New Roman"/>
              </a:rPr>
              <a:t>“VR”</a:t>
            </a:r>
            <a:r>
              <a:rPr sz="1400" dirty="0">
                <a:solidFill>
                  <a:srgbClr val="8D6246"/>
                </a:solidFill>
                <a:latin typeface="Times New Roman"/>
                <a:cs typeface="Times New Roman"/>
              </a:rPr>
              <a:t> </a:t>
            </a:r>
            <a:r>
              <a:rPr sz="1400" spc="-15" dirty="0">
                <a:solidFill>
                  <a:srgbClr val="8D6246"/>
                </a:solidFill>
                <a:latin typeface="Times New Roman"/>
                <a:cs typeface="Times New Roman"/>
              </a:rPr>
              <a:t>has</a:t>
            </a:r>
            <a:r>
              <a:rPr sz="1400" spc="20" dirty="0">
                <a:solidFill>
                  <a:srgbClr val="8D6246"/>
                </a:solidFill>
                <a:latin typeface="Times New Roman"/>
                <a:cs typeface="Times New Roman"/>
              </a:rPr>
              <a:t> </a:t>
            </a:r>
            <a:r>
              <a:rPr sz="1400" spc="15" dirty="0">
                <a:solidFill>
                  <a:srgbClr val="8D6246"/>
                </a:solidFill>
                <a:latin typeface="Times New Roman"/>
                <a:cs typeface="Times New Roman"/>
              </a:rPr>
              <a:t>been</a:t>
            </a:r>
            <a:r>
              <a:rPr sz="1400" spc="-35" dirty="0">
                <a:solidFill>
                  <a:srgbClr val="8D6246"/>
                </a:solidFill>
                <a:latin typeface="Times New Roman"/>
                <a:cs typeface="Times New Roman"/>
              </a:rPr>
              <a:t> </a:t>
            </a:r>
            <a:r>
              <a:rPr sz="1400" spc="-15" dirty="0">
                <a:solidFill>
                  <a:srgbClr val="8D6246"/>
                </a:solidFill>
                <a:latin typeface="Times New Roman"/>
                <a:cs typeface="Times New Roman"/>
              </a:rPr>
              <a:t>extracted</a:t>
            </a:r>
            <a:r>
              <a:rPr sz="1400" spc="-10" dirty="0">
                <a:solidFill>
                  <a:srgbClr val="8D6246"/>
                </a:solidFill>
                <a:latin typeface="Times New Roman"/>
                <a:cs typeface="Times New Roman"/>
              </a:rPr>
              <a:t> </a:t>
            </a:r>
            <a:r>
              <a:rPr sz="1400" dirty="0">
                <a:solidFill>
                  <a:srgbClr val="8D6246"/>
                </a:solidFill>
                <a:latin typeface="Times New Roman"/>
                <a:cs typeface="Times New Roman"/>
              </a:rPr>
              <a:t>from</a:t>
            </a:r>
            <a:r>
              <a:rPr sz="1400" spc="-15" dirty="0">
                <a:solidFill>
                  <a:srgbClr val="8D6246"/>
                </a:solidFill>
                <a:latin typeface="Times New Roman"/>
                <a:cs typeface="Times New Roman"/>
              </a:rPr>
              <a:t> that</a:t>
            </a:r>
            <a:r>
              <a:rPr sz="1400" spc="10" dirty="0">
                <a:solidFill>
                  <a:srgbClr val="8D6246"/>
                </a:solidFill>
                <a:latin typeface="Times New Roman"/>
                <a:cs typeface="Times New Roman"/>
              </a:rPr>
              <a:t> </a:t>
            </a:r>
            <a:r>
              <a:rPr sz="1400" spc="-15" dirty="0">
                <a:solidFill>
                  <a:srgbClr val="8D6246"/>
                </a:solidFill>
                <a:latin typeface="Times New Roman"/>
                <a:cs typeface="Times New Roman"/>
              </a:rPr>
              <a:t>letter </a:t>
            </a:r>
            <a:r>
              <a:rPr sz="1400" spc="10" dirty="0">
                <a:solidFill>
                  <a:srgbClr val="8D6246"/>
                </a:solidFill>
                <a:latin typeface="Times New Roman"/>
                <a:cs typeface="Times New Roman"/>
              </a:rPr>
              <a:t>and</a:t>
            </a:r>
            <a:r>
              <a:rPr sz="1400" spc="20" dirty="0">
                <a:solidFill>
                  <a:srgbClr val="8D6246"/>
                </a:solidFill>
                <a:latin typeface="Times New Roman"/>
                <a:cs typeface="Times New Roman"/>
              </a:rPr>
              <a:t> </a:t>
            </a:r>
            <a:r>
              <a:rPr sz="1400" spc="5" dirty="0">
                <a:solidFill>
                  <a:srgbClr val="8D6246"/>
                </a:solidFill>
                <a:latin typeface="Times New Roman"/>
                <a:cs typeface="Times New Roman"/>
              </a:rPr>
              <a:t>printed</a:t>
            </a:r>
            <a:r>
              <a:rPr sz="1400" spc="10" dirty="0">
                <a:solidFill>
                  <a:srgbClr val="8D6246"/>
                </a:solidFill>
                <a:latin typeface="Times New Roman"/>
                <a:cs typeface="Times New Roman"/>
              </a:rPr>
              <a:t> </a:t>
            </a:r>
            <a:r>
              <a:rPr sz="1400" spc="25" dirty="0">
                <a:solidFill>
                  <a:srgbClr val="8D6246"/>
                </a:solidFill>
                <a:latin typeface="Times New Roman"/>
                <a:cs typeface="Times New Roman"/>
              </a:rPr>
              <a:t>on</a:t>
            </a:r>
            <a:r>
              <a:rPr sz="1400" spc="-10" dirty="0">
                <a:solidFill>
                  <a:srgbClr val="8D6246"/>
                </a:solidFill>
                <a:latin typeface="Times New Roman"/>
                <a:cs typeface="Times New Roman"/>
              </a:rPr>
              <a:t> </a:t>
            </a:r>
            <a:r>
              <a:rPr sz="1400" spc="-40" dirty="0">
                <a:solidFill>
                  <a:srgbClr val="8D6246"/>
                </a:solidFill>
                <a:latin typeface="Times New Roman"/>
                <a:cs typeface="Times New Roman"/>
              </a:rPr>
              <a:t>every</a:t>
            </a:r>
            <a:r>
              <a:rPr sz="1400" spc="-15" dirty="0">
                <a:solidFill>
                  <a:srgbClr val="8D6246"/>
                </a:solidFill>
                <a:latin typeface="Times New Roman"/>
                <a:cs typeface="Times New Roman"/>
              </a:rPr>
              <a:t> </a:t>
            </a:r>
            <a:r>
              <a:rPr sz="1400" spc="-40" dirty="0">
                <a:solidFill>
                  <a:srgbClr val="8D6246"/>
                </a:solidFill>
                <a:latin typeface="Times New Roman"/>
                <a:cs typeface="Times New Roman"/>
              </a:rPr>
              <a:t>wine</a:t>
            </a:r>
            <a:r>
              <a:rPr sz="1400" spc="-5" dirty="0">
                <a:solidFill>
                  <a:srgbClr val="8D6246"/>
                </a:solidFill>
                <a:latin typeface="Times New Roman"/>
                <a:cs typeface="Times New Roman"/>
              </a:rPr>
              <a:t> </a:t>
            </a:r>
            <a:r>
              <a:rPr sz="1400" spc="-15" dirty="0">
                <a:solidFill>
                  <a:srgbClr val="8D6246"/>
                </a:solidFill>
                <a:latin typeface="Times New Roman"/>
                <a:cs typeface="Times New Roman"/>
              </a:rPr>
              <a:t>bottle.</a:t>
            </a:r>
            <a:endParaRPr sz="14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62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1158</Words>
  <Application>Microsoft Office PowerPoint</Application>
  <PresentationFormat>On-screen Show (4:3)</PresentationFormat>
  <Paragraphs>171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Bell MT</vt:lpstr>
      <vt:lpstr>Calibri</vt:lpstr>
      <vt:lpstr>Garamond</vt:lpstr>
      <vt:lpstr>Segoe UI</vt:lpstr>
      <vt:lpstr>Times New Roman</vt:lpstr>
      <vt:lpstr>Wingdings</vt:lpstr>
      <vt:lpstr>Office Theme</vt:lpstr>
      <vt:lpstr>PowerPoint Presentation</vt:lpstr>
      <vt:lpstr>TRUE PASSION WINE</vt:lpstr>
      <vt:lpstr>LOVE AFFAIR WINE</vt:lpstr>
      <vt:lpstr>PERCEPTION WINE</vt:lpstr>
      <vt:lpstr>PURE DIAMOND WINE</vt:lpstr>
      <vt:lpstr>DISCOVER WINE</vt:lpstr>
      <vt:lpstr>REMEMBER ME WINE</vt:lpstr>
      <vt:lpstr>Product Facts</vt:lpstr>
      <vt:lpstr>Our Story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Nekisha Charles</dc:creator>
  <cp:lastModifiedBy>Nekisha Charles</cp:lastModifiedBy>
  <cp:revision>39</cp:revision>
  <dcterms:created xsi:type="dcterms:W3CDTF">2021-11-05T10:08:30Z</dcterms:created>
  <dcterms:modified xsi:type="dcterms:W3CDTF">2022-08-24T22:53:44Z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2021-11-04T00:00:00Z</vt:filetime>
  </property>
  <property fmtid="{D5CDD505-2E9C-101B-9397-08002B2CF9AE}" pid="3" name="Creator">
    <vt:lpwstr>Microsoft® PowerPoint® for Microsoft 365</vt:lpwstr>
  </property>
  <property fmtid="{D5CDD505-2E9C-101B-9397-08002B2CF9AE}" pid="4" name="LastSaved">
    <vt:filetime>2021-11-05T00:00:00Z</vt:filetime>
  </property>
</Properties>
</file>